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350" r:id="rId3"/>
    <p:sldId id="257" r:id="rId4"/>
    <p:sldId id="259" r:id="rId5"/>
    <p:sldId id="261" r:id="rId6"/>
    <p:sldId id="262" r:id="rId7"/>
    <p:sldId id="349" r:id="rId8"/>
    <p:sldId id="265" r:id="rId9"/>
    <p:sldId id="580" r:id="rId10"/>
    <p:sldId id="582" r:id="rId11"/>
    <p:sldId id="581" r:id="rId12"/>
    <p:sldId id="583" r:id="rId13"/>
    <p:sldId id="260" r:id="rId14"/>
    <p:sldId id="264" r:id="rId15"/>
    <p:sldId id="586" r:id="rId16"/>
    <p:sldId id="263" r:id="rId17"/>
    <p:sldId id="585" r:id="rId18"/>
    <p:sldId id="258" r:id="rId19"/>
    <p:sldId id="351" r:id="rId20"/>
    <p:sldId id="352" r:id="rId21"/>
    <p:sldId id="353" r:id="rId22"/>
    <p:sldId id="354" r:id="rId23"/>
    <p:sldId id="355" r:id="rId24"/>
    <p:sldId id="375" r:id="rId25"/>
    <p:sldId id="360" r:id="rId26"/>
    <p:sldId id="363" r:id="rId27"/>
    <p:sldId id="368" r:id="rId28"/>
    <p:sldId id="593" r:id="rId29"/>
    <p:sldId id="587" r:id="rId30"/>
    <p:sldId id="584" r:id="rId31"/>
    <p:sldId id="370" r:id="rId32"/>
    <p:sldId id="371" r:id="rId33"/>
    <p:sldId id="373" r:id="rId34"/>
    <p:sldId id="372" r:id="rId35"/>
    <p:sldId id="539" r:id="rId36"/>
    <p:sldId id="589" r:id="rId37"/>
    <p:sldId id="361" r:id="rId38"/>
    <p:sldId id="356" r:id="rId39"/>
    <p:sldId id="358" r:id="rId40"/>
    <p:sldId id="364" r:id="rId41"/>
    <p:sldId id="365" r:id="rId42"/>
    <p:sldId id="588" r:id="rId43"/>
    <p:sldId id="362" r:id="rId44"/>
    <p:sldId id="367" r:id="rId45"/>
    <p:sldId id="374" r:id="rId46"/>
    <p:sldId id="357" r:id="rId47"/>
    <p:sldId id="376" r:id="rId48"/>
    <p:sldId id="377" r:id="rId49"/>
    <p:sldId id="595" r:id="rId50"/>
    <p:sldId id="574" r:id="rId51"/>
    <p:sldId id="575" r:id="rId52"/>
    <p:sldId id="576" r:id="rId53"/>
    <p:sldId id="565" r:id="rId54"/>
    <p:sldId id="566" r:id="rId55"/>
    <p:sldId id="567" r:id="rId56"/>
    <p:sldId id="568" r:id="rId57"/>
    <p:sldId id="577" r:id="rId58"/>
    <p:sldId id="571" r:id="rId59"/>
    <p:sldId id="572" r:id="rId60"/>
    <p:sldId id="487" r:id="rId61"/>
    <p:sldId id="578" r:id="rId62"/>
    <p:sldId id="594" r:id="rId63"/>
    <p:sldId id="579" r:id="rId64"/>
    <p:sldId id="590" r:id="rId65"/>
    <p:sldId id="569" r:id="rId66"/>
    <p:sldId id="570" r:id="rId67"/>
    <p:sldId id="591" r:id="rId6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35C3A56-FB57-4F19-82C7-D9CD5E835AEA}">
          <p14:sldIdLst>
            <p14:sldId id="256"/>
            <p14:sldId id="350"/>
            <p14:sldId id="257"/>
            <p14:sldId id="259"/>
            <p14:sldId id="261"/>
            <p14:sldId id="262"/>
          </p14:sldIdLst>
        </p14:section>
        <p14:section name="Digital Image" id="{5F4AD04F-90E1-4C22-AFCE-284D2340357C}">
          <p14:sldIdLst>
            <p14:sldId id="349"/>
            <p14:sldId id="265"/>
            <p14:sldId id="580"/>
            <p14:sldId id="582"/>
            <p14:sldId id="581"/>
            <p14:sldId id="583"/>
            <p14:sldId id="260"/>
            <p14:sldId id="264"/>
            <p14:sldId id="586"/>
            <p14:sldId id="263"/>
            <p14:sldId id="585"/>
            <p14:sldId id="258"/>
          </p14:sldIdLst>
        </p14:section>
        <p14:section name="Color Format" id="{EEA0347D-8CD8-49CF-85CD-0C231F4C67EC}">
          <p14:sldIdLst>
            <p14:sldId id="351"/>
            <p14:sldId id="352"/>
            <p14:sldId id="353"/>
            <p14:sldId id="354"/>
            <p14:sldId id="355"/>
          </p14:sldIdLst>
        </p14:section>
        <p14:section name="Classical Image Processing" id="{3D1152DB-1230-4A9C-8194-1CE5FE3304BD}">
          <p14:sldIdLst>
            <p14:sldId id="375"/>
            <p14:sldId id="360"/>
            <p14:sldId id="363"/>
          </p14:sldIdLst>
        </p14:section>
        <p14:section name="Example Image Processing" id="{9AAB92F8-14DF-4465-AD1B-46454A2CFAAB}">
          <p14:sldIdLst>
            <p14:sldId id="368"/>
            <p14:sldId id="593"/>
            <p14:sldId id="587"/>
            <p14:sldId id="584"/>
            <p14:sldId id="370"/>
            <p14:sldId id="371"/>
            <p14:sldId id="373"/>
            <p14:sldId id="372"/>
          </p14:sldIdLst>
        </p14:section>
        <p14:section name="Break" id="{C0B3251B-B568-461F-9C94-FD389B05F28F}">
          <p14:sldIdLst>
            <p14:sldId id="539"/>
          </p14:sldIdLst>
        </p14:section>
        <p14:section name="Why" id="{DD9A4F02-FEC5-457F-80D7-D23FCCF643E1}">
          <p14:sldIdLst>
            <p14:sldId id="589"/>
            <p14:sldId id="361"/>
            <p14:sldId id="356"/>
            <p14:sldId id="358"/>
            <p14:sldId id="364"/>
            <p14:sldId id="365"/>
            <p14:sldId id="588"/>
            <p14:sldId id="362"/>
            <p14:sldId id="367"/>
          </p14:sldIdLst>
        </p14:section>
        <p14:section name="Modern CV" id="{FBF37DA8-E480-4F4D-9D85-6DCD43538D6C}">
          <p14:sldIdLst>
            <p14:sldId id="374"/>
            <p14:sldId id="357"/>
            <p14:sldId id="376"/>
            <p14:sldId id="377"/>
            <p14:sldId id="595"/>
          </p14:sldIdLst>
        </p14:section>
        <p14:section name="Data Availability" id="{61878D80-F662-4F30-B489-E385F82DD2C9}">
          <p14:sldIdLst>
            <p14:sldId id="574"/>
            <p14:sldId id="575"/>
            <p14:sldId id="576"/>
          </p14:sldIdLst>
        </p14:section>
        <p14:section name="Data Augmentation" id="{E61FB5E8-C3D0-450C-A002-B87CF69F7389}">
          <p14:sldIdLst>
            <p14:sldId id="565"/>
            <p14:sldId id="566"/>
            <p14:sldId id="567"/>
            <p14:sldId id="568"/>
            <p14:sldId id="577"/>
            <p14:sldId id="571"/>
            <p14:sldId id="572"/>
            <p14:sldId id="487"/>
            <p14:sldId id="578"/>
            <p14:sldId id="594"/>
            <p14:sldId id="579"/>
          </p14:sldIdLst>
        </p14:section>
        <p14:section name="Epilogue" id="{2439AF71-8465-4CB6-B0ED-3191CA141E92}">
          <p14:sldIdLst>
            <p14:sldId id="590"/>
            <p14:sldId id="569"/>
            <p14:sldId id="570"/>
            <p14:sldId id="5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66FF33"/>
    <a:srgbClr val="00CC00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069" autoAdjust="0"/>
  </p:normalViewPr>
  <p:slideViewPr>
    <p:cSldViewPr snapToGrid="0" snapToObjects="1">
      <p:cViewPr>
        <p:scale>
          <a:sx n="90" d="100"/>
          <a:sy n="90" d="100"/>
        </p:scale>
        <p:origin x="84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29-Sep-20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29-Sep-20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pictures/item/prk2001000001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oc.gov/rr/print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sorts of cone present in the retina (also named S, M and L for short/medium/long wavelength) do not detect one specific color each. Cones send a nervous signal when they detect light, and the strength of that signal is determined by the wavelength of the light according to spectral sensitivity</a:t>
            </a:r>
          </a:p>
          <a:p>
            <a:r>
              <a:rPr lang="en-US" dirty="0"/>
              <a:t>curves: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8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Prokudin-Gorskii, Sergei Mikhailovich, 1863-1944, photographer. “</a:t>
            </a:r>
            <a:r>
              <a:rPr lang="id-ID" dirty="0">
                <a:hlinkClick r:id="rId3"/>
              </a:rPr>
              <a:t>The Bukhara Emir</a:t>
            </a:r>
            <a:r>
              <a:rPr lang="id-ID" dirty="0"/>
              <a:t>”. </a:t>
            </a:r>
            <a:r>
              <a:rPr lang="id-ID" dirty="0">
                <a:hlinkClick r:id="rId4"/>
              </a:rPr>
              <a:t>Prints and Photographs Division</a:t>
            </a:r>
            <a:r>
              <a:rPr lang="id-ID" dirty="0"/>
              <a:t>, Library of Congress, Reproduction number: LC-P87-8086A-2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3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cones in our eye are not RGB. The RGB system is just a hack that use the limits of our visual system to display </a:t>
            </a:r>
            <a:r>
              <a:rPr lang="en-US" dirty="0" err="1"/>
              <a:t>coloured</a:t>
            </a:r>
            <a:r>
              <a:rPr lang="en-US" dirty="0"/>
              <a:t> images in a technically practical way.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2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0" dirty="0"/>
              <a:t>(a) RGB vertical stripe display</a:t>
            </a:r>
            <a:r>
              <a:rPr lang="en-US" b="0" dirty="0"/>
              <a:t> LCD</a:t>
            </a:r>
            <a:r>
              <a:rPr lang="id-ID" b="0" dirty="0"/>
              <a:t>, (b) RGB delta</a:t>
            </a:r>
            <a:r>
              <a:rPr lang="en-US" b="0" dirty="0"/>
              <a:t> CRT</a:t>
            </a:r>
            <a:r>
              <a:rPr lang="id-ID" b="0" dirty="0"/>
              <a:t>, (c) VPX (with three subpixels/pixels), and (d) VPW (with four subpixels/pixels). [9]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5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1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1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7E8DB0-B163-4CE7-A685-ED0C3B4B5F5B}" type="datetime1">
              <a:rPr lang="en-US" smtClean="0"/>
              <a:t>29-Sep-20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2CFA26-7CFC-481D-91D3-5936A1E8EBDC}" type="datetime1">
              <a:rPr lang="en-US" smtClean="0"/>
              <a:t>29-Sep-20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6BD2F-883B-43AC-B352-2DC827F54972}" type="datetime1">
              <a:rPr lang="en-US" smtClean="0"/>
              <a:t>29-Sep-20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786D0-C83D-4877-A733-3FCEE3AF5784}" type="datetime1">
              <a:rPr lang="en-US" smtClean="0"/>
              <a:t>29-Sep-20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5C862-4D37-4115-BB07-28FD467A37AC}" type="datetime1">
              <a:rPr lang="en-US" smtClean="0"/>
              <a:t>29-Sep-20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38FA3-3CE7-411D-B755-2FD611FF0B1D}" type="datetime1">
              <a:rPr lang="en-US" smtClean="0"/>
              <a:t>29-Sep-20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A3FA47-A7DA-4F35-8C85-29538F165B18}" type="datetime1">
              <a:rPr lang="en-US" smtClean="0"/>
              <a:t>29-Sep-20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9239BC-887A-487F-8C1F-7DC859704A50}" type="datetime1">
              <a:rPr lang="en-US" smtClean="0"/>
              <a:t>29-Sep-20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/>
              <a:t>Part 1: </a:t>
            </a:r>
            <a:r>
              <a:rPr lang="en-US" sz="2400" dirty="0"/>
              <a:t>Image Processing in Computer Vision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 – </a:t>
            </a:r>
            <a:r>
              <a:rPr lang="en-US" dirty="0">
                <a:solidFill>
                  <a:srgbClr val="FF0000"/>
                </a:solidFill>
              </a:rPr>
              <a:t>Start 08:30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0FCE97-1E5D-3942-9893-29D29393C49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Element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8566EB-D21A-4372-AD4D-60172DE188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Atomic elements of an image [1960]</a:t>
            </a:r>
            <a:endParaRPr lang="id-ID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E431B-87FC-43C8-8E64-32681016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14" y="2474444"/>
            <a:ext cx="7704372" cy="36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6076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(Gray) and Binary Image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570AD9-145C-431B-AC62-CA36B9497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43" y="3006430"/>
            <a:ext cx="7411484" cy="2362530"/>
          </a:xfrm>
          <a:prstGeom prst="rect">
            <a:avLst/>
          </a:prstGeom>
        </p:spPr>
      </p:pic>
      <p:pic>
        <p:nvPicPr>
          <p:cNvPr id="12" name="Picture 11" descr="A close up of a tree&#10;&#10;Description automatically generated">
            <a:extLst>
              <a:ext uri="{FF2B5EF4-FFF2-40B4-BE49-F238E27FC236}">
                <a16:creationId xmlns:a16="http://schemas.microsoft.com/office/drawing/2014/main" id="{AE8A6F9A-1440-497F-9D6A-0B01F666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569" y="3006430"/>
            <a:ext cx="2363086" cy="2363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09C8EE-3F34-44D1-8E78-7C50C641FB7A}"/>
                  </a:ext>
                </a:extLst>
              </p:cNvPr>
              <p:cNvSpPr/>
              <p:nvPr/>
            </p:nvSpPr>
            <p:spPr>
              <a:xfrm>
                <a:off x="4852434" y="2071334"/>
                <a:ext cx="2488020" cy="659218"/>
              </a:xfrm>
              <a:custGeom>
                <a:avLst/>
                <a:gdLst>
                  <a:gd name="connsiteX0" fmla="*/ 0 w 2488020"/>
                  <a:gd name="connsiteY0" fmla="*/ 0 h 659218"/>
                  <a:gd name="connsiteX1" fmla="*/ 646885 w 2488020"/>
                  <a:gd name="connsiteY1" fmla="*/ 0 h 659218"/>
                  <a:gd name="connsiteX2" fmla="*/ 1268890 w 2488020"/>
                  <a:gd name="connsiteY2" fmla="*/ 0 h 659218"/>
                  <a:gd name="connsiteX3" fmla="*/ 1866015 w 2488020"/>
                  <a:gd name="connsiteY3" fmla="*/ 0 h 659218"/>
                  <a:gd name="connsiteX4" fmla="*/ 2488020 w 2488020"/>
                  <a:gd name="connsiteY4" fmla="*/ 0 h 659218"/>
                  <a:gd name="connsiteX5" fmla="*/ 2488020 w 2488020"/>
                  <a:gd name="connsiteY5" fmla="*/ 659218 h 659218"/>
                  <a:gd name="connsiteX6" fmla="*/ 1841135 w 2488020"/>
                  <a:gd name="connsiteY6" fmla="*/ 659218 h 659218"/>
                  <a:gd name="connsiteX7" fmla="*/ 1268890 w 2488020"/>
                  <a:gd name="connsiteY7" fmla="*/ 659218 h 659218"/>
                  <a:gd name="connsiteX8" fmla="*/ 696646 w 2488020"/>
                  <a:gd name="connsiteY8" fmla="*/ 659218 h 659218"/>
                  <a:gd name="connsiteX9" fmla="*/ 0 w 2488020"/>
                  <a:gd name="connsiteY9" fmla="*/ 659218 h 659218"/>
                  <a:gd name="connsiteX10" fmla="*/ 0 w 2488020"/>
                  <a:gd name="connsiteY10" fmla="*/ 0 h 659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8020" h="659218" fill="none" extrusionOk="0">
                    <a:moveTo>
                      <a:pt x="0" y="0"/>
                    </a:moveTo>
                    <a:cubicBezTo>
                      <a:pt x="315446" y="8064"/>
                      <a:pt x="439476" y="-26822"/>
                      <a:pt x="646885" y="0"/>
                    </a:cubicBezTo>
                    <a:cubicBezTo>
                      <a:pt x="854294" y="26822"/>
                      <a:pt x="986456" y="27469"/>
                      <a:pt x="1268890" y="0"/>
                    </a:cubicBezTo>
                    <a:cubicBezTo>
                      <a:pt x="1551325" y="-27469"/>
                      <a:pt x="1656278" y="9080"/>
                      <a:pt x="1866015" y="0"/>
                    </a:cubicBezTo>
                    <a:cubicBezTo>
                      <a:pt x="2075752" y="-9080"/>
                      <a:pt x="2202283" y="-12043"/>
                      <a:pt x="2488020" y="0"/>
                    </a:cubicBezTo>
                    <a:cubicBezTo>
                      <a:pt x="2519865" y="180750"/>
                      <a:pt x="2515752" y="375792"/>
                      <a:pt x="2488020" y="659218"/>
                    </a:cubicBezTo>
                    <a:cubicBezTo>
                      <a:pt x="2201968" y="651430"/>
                      <a:pt x="2067611" y="660755"/>
                      <a:pt x="1841135" y="659218"/>
                    </a:cubicBezTo>
                    <a:cubicBezTo>
                      <a:pt x="1614660" y="657681"/>
                      <a:pt x="1471532" y="633379"/>
                      <a:pt x="1268890" y="659218"/>
                    </a:cubicBezTo>
                    <a:cubicBezTo>
                      <a:pt x="1066248" y="685057"/>
                      <a:pt x="914389" y="654440"/>
                      <a:pt x="696646" y="659218"/>
                    </a:cubicBezTo>
                    <a:cubicBezTo>
                      <a:pt x="478903" y="663996"/>
                      <a:pt x="264440" y="666332"/>
                      <a:pt x="0" y="659218"/>
                    </a:cubicBezTo>
                    <a:cubicBezTo>
                      <a:pt x="-10171" y="424476"/>
                      <a:pt x="-26295" y="151341"/>
                      <a:pt x="0" y="0"/>
                    </a:cubicBezTo>
                    <a:close/>
                  </a:path>
                  <a:path w="2488020" h="659218" stroke="0" extrusionOk="0">
                    <a:moveTo>
                      <a:pt x="0" y="0"/>
                    </a:moveTo>
                    <a:cubicBezTo>
                      <a:pt x="324911" y="5304"/>
                      <a:pt x="510685" y="-6421"/>
                      <a:pt x="671765" y="0"/>
                    </a:cubicBezTo>
                    <a:cubicBezTo>
                      <a:pt x="832846" y="6421"/>
                      <a:pt x="995726" y="-1412"/>
                      <a:pt x="1219130" y="0"/>
                    </a:cubicBezTo>
                    <a:cubicBezTo>
                      <a:pt x="1442535" y="1412"/>
                      <a:pt x="1659235" y="3051"/>
                      <a:pt x="1791374" y="0"/>
                    </a:cubicBezTo>
                    <a:cubicBezTo>
                      <a:pt x="1923513" y="-3051"/>
                      <a:pt x="2149628" y="-13972"/>
                      <a:pt x="2488020" y="0"/>
                    </a:cubicBezTo>
                    <a:cubicBezTo>
                      <a:pt x="2518409" y="176748"/>
                      <a:pt x="2518306" y="421095"/>
                      <a:pt x="2488020" y="659218"/>
                    </a:cubicBezTo>
                    <a:cubicBezTo>
                      <a:pt x="2261919" y="648887"/>
                      <a:pt x="1963617" y="679870"/>
                      <a:pt x="1816255" y="659218"/>
                    </a:cubicBezTo>
                    <a:cubicBezTo>
                      <a:pt x="1668894" y="638566"/>
                      <a:pt x="1387933" y="635054"/>
                      <a:pt x="1244010" y="659218"/>
                    </a:cubicBezTo>
                    <a:cubicBezTo>
                      <a:pt x="1100087" y="683382"/>
                      <a:pt x="817583" y="685653"/>
                      <a:pt x="646885" y="659218"/>
                    </a:cubicBezTo>
                    <a:cubicBezTo>
                      <a:pt x="476187" y="632783"/>
                      <a:pt x="265185" y="631705"/>
                      <a:pt x="0" y="659218"/>
                    </a:cubicBezTo>
                    <a:cubicBezTo>
                      <a:pt x="-3720" y="363284"/>
                      <a:pt x="10969" y="234057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79407152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0,1,…,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09C8EE-3F34-44D1-8E78-7C50C641F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434" y="2071334"/>
                <a:ext cx="2488020" cy="659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3794071524">
                      <a:custGeom>
                        <a:avLst/>
                        <a:gdLst>
                          <a:gd name="connsiteX0" fmla="*/ 0 w 2488020"/>
                          <a:gd name="connsiteY0" fmla="*/ 0 h 659218"/>
                          <a:gd name="connsiteX1" fmla="*/ 646885 w 2488020"/>
                          <a:gd name="connsiteY1" fmla="*/ 0 h 659218"/>
                          <a:gd name="connsiteX2" fmla="*/ 1268890 w 2488020"/>
                          <a:gd name="connsiteY2" fmla="*/ 0 h 659218"/>
                          <a:gd name="connsiteX3" fmla="*/ 1866015 w 2488020"/>
                          <a:gd name="connsiteY3" fmla="*/ 0 h 659218"/>
                          <a:gd name="connsiteX4" fmla="*/ 2488020 w 2488020"/>
                          <a:gd name="connsiteY4" fmla="*/ 0 h 659218"/>
                          <a:gd name="connsiteX5" fmla="*/ 2488020 w 2488020"/>
                          <a:gd name="connsiteY5" fmla="*/ 659218 h 659218"/>
                          <a:gd name="connsiteX6" fmla="*/ 1841135 w 2488020"/>
                          <a:gd name="connsiteY6" fmla="*/ 659218 h 659218"/>
                          <a:gd name="connsiteX7" fmla="*/ 1268890 w 2488020"/>
                          <a:gd name="connsiteY7" fmla="*/ 659218 h 659218"/>
                          <a:gd name="connsiteX8" fmla="*/ 696646 w 2488020"/>
                          <a:gd name="connsiteY8" fmla="*/ 659218 h 659218"/>
                          <a:gd name="connsiteX9" fmla="*/ 0 w 2488020"/>
                          <a:gd name="connsiteY9" fmla="*/ 659218 h 659218"/>
                          <a:gd name="connsiteX10" fmla="*/ 0 w 2488020"/>
                          <a:gd name="connsiteY10" fmla="*/ 0 h 65921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488020" h="659218" fill="none" extrusionOk="0">
                            <a:moveTo>
                              <a:pt x="0" y="0"/>
                            </a:moveTo>
                            <a:cubicBezTo>
                              <a:pt x="315446" y="8064"/>
                              <a:pt x="439476" y="-26822"/>
                              <a:pt x="646885" y="0"/>
                            </a:cubicBezTo>
                            <a:cubicBezTo>
                              <a:pt x="854294" y="26822"/>
                              <a:pt x="986456" y="27469"/>
                              <a:pt x="1268890" y="0"/>
                            </a:cubicBezTo>
                            <a:cubicBezTo>
                              <a:pt x="1551325" y="-27469"/>
                              <a:pt x="1656278" y="9080"/>
                              <a:pt x="1866015" y="0"/>
                            </a:cubicBezTo>
                            <a:cubicBezTo>
                              <a:pt x="2075752" y="-9080"/>
                              <a:pt x="2202283" y="-12043"/>
                              <a:pt x="2488020" y="0"/>
                            </a:cubicBezTo>
                            <a:cubicBezTo>
                              <a:pt x="2519865" y="180750"/>
                              <a:pt x="2515752" y="375792"/>
                              <a:pt x="2488020" y="659218"/>
                            </a:cubicBezTo>
                            <a:cubicBezTo>
                              <a:pt x="2201968" y="651430"/>
                              <a:pt x="2067611" y="660755"/>
                              <a:pt x="1841135" y="659218"/>
                            </a:cubicBezTo>
                            <a:cubicBezTo>
                              <a:pt x="1614660" y="657681"/>
                              <a:pt x="1471532" y="633379"/>
                              <a:pt x="1268890" y="659218"/>
                            </a:cubicBezTo>
                            <a:cubicBezTo>
                              <a:pt x="1066248" y="685057"/>
                              <a:pt x="914389" y="654440"/>
                              <a:pt x="696646" y="659218"/>
                            </a:cubicBezTo>
                            <a:cubicBezTo>
                              <a:pt x="478903" y="663996"/>
                              <a:pt x="264440" y="666332"/>
                              <a:pt x="0" y="659218"/>
                            </a:cubicBezTo>
                            <a:cubicBezTo>
                              <a:pt x="-10171" y="424476"/>
                              <a:pt x="-26295" y="151341"/>
                              <a:pt x="0" y="0"/>
                            </a:cubicBezTo>
                            <a:close/>
                          </a:path>
                          <a:path w="2488020" h="659218" stroke="0" extrusionOk="0">
                            <a:moveTo>
                              <a:pt x="0" y="0"/>
                            </a:moveTo>
                            <a:cubicBezTo>
                              <a:pt x="324911" y="5304"/>
                              <a:pt x="510685" y="-6421"/>
                              <a:pt x="671765" y="0"/>
                            </a:cubicBezTo>
                            <a:cubicBezTo>
                              <a:pt x="832846" y="6421"/>
                              <a:pt x="995726" y="-1412"/>
                              <a:pt x="1219130" y="0"/>
                            </a:cubicBezTo>
                            <a:cubicBezTo>
                              <a:pt x="1442535" y="1412"/>
                              <a:pt x="1659235" y="3051"/>
                              <a:pt x="1791374" y="0"/>
                            </a:cubicBezTo>
                            <a:cubicBezTo>
                              <a:pt x="1923513" y="-3051"/>
                              <a:pt x="2149628" y="-13972"/>
                              <a:pt x="2488020" y="0"/>
                            </a:cubicBezTo>
                            <a:cubicBezTo>
                              <a:pt x="2518409" y="176748"/>
                              <a:pt x="2518306" y="421095"/>
                              <a:pt x="2488020" y="659218"/>
                            </a:cubicBezTo>
                            <a:cubicBezTo>
                              <a:pt x="2261919" y="648887"/>
                              <a:pt x="1963617" y="679870"/>
                              <a:pt x="1816255" y="659218"/>
                            </a:cubicBezTo>
                            <a:cubicBezTo>
                              <a:pt x="1668894" y="638566"/>
                              <a:pt x="1387933" y="635054"/>
                              <a:pt x="1244010" y="659218"/>
                            </a:cubicBezTo>
                            <a:cubicBezTo>
                              <a:pt x="1100087" y="683382"/>
                              <a:pt x="817583" y="685653"/>
                              <a:pt x="646885" y="659218"/>
                            </a:cubicBezTo>
                            <a:cubicBezTo>
                              <a:pt x="476187" y="632783"/>
                              <a:pt x="265185" y="631705"/>
                              <a:pt x="0" y="659218"/>
                            </a:cubicBezTo>
                            <a:cubicBezTo>
                              <a:pt x="-3720" y="363284"/>
                              <a:pt x="10969" y="2340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85495BB-90F4-4E20-A127-AFE03DE4ACA7}"/>
              </a:ext>
            </a:extLst>
          </p:cNvPr>
          <p:cNvSpPr/>
          <p:nvPr/>
        </p:nvSpPr>
        <p:spPr>
          <a:xfrm>
            <a:off x="1911791" y="5521581"/>
            <a:ext cx="1224813" cy="560241"/>
          </a:xfrm>
          <a:custGeom>
            <a:avLst/>
            <a:gdLst>
              <a:gd name="connsiteX0" fmla="*/ 0 w 1224813"/>
              <a:gd name="connsiteY0" fmla="*/ 0 h 560241"/>
              <a:gd name="connsiteX1" fmla="*/ 575662 w 1224813"/>
              <a:gd name="connsiteY1" fmla="*/ 0 h 560241"/>
              <a:gd name="connsiteX2" fmla="*/ 1224813 w 1224813"/>
              <a:gd name="connsiteY2" fmla="*/ 0 h 560241"/>
              <a:gd name="connsiteX3" fmla="*/ 1224813 w 1224813"/>
              <a:gd name="connsiteY3" fmla="*/ 560241 h 560241"/>
              <a:gd name="connsiteX4" fmla="*/ 624655 w 1224813"/>
              <a:gd name="connsiteY4" fmla="*/ 560241 h 560241"/>
              <a:gd name="connsiteX5" fmla="*/ 0 w 1224813"/>
              <a:gd name="connsiteY5" fmla="*/ 560241 h 560241"/>
              <a:gd name="connsiteX6" fmla="*/ 0 w 1224813"/>
              <a:gd name="connsiteY6" fmla="*/ 0 h 56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813" h="560241" fill="none" extrusionOk="0">
                <a:moveTo>
                  <a:pt x="0" y="0"/>
                </a:moveTo>
                <a:cubicBezTo>
                  <a:pt x="116604" y="-13507"/>
                  <a:pt x="305484" y="16509"/>
                  <a:pt x="575662" y="0"/>
                </a:cubicBezTo>
                <a:cubicBezTo>
                  <a:pt x="845840" y="-16509"/>
                  <a:pt x="981126" y="-1876"/>
                  <a:pt x="1224813" y="0"/>
                </a:cubicBezTo>
                <a:cubicBezTo>
                  <a:pt x="1202595" y="182746"/>
                  <a:pt x="1244713" y="332319"/>
                  <a:pt x="1224813" y="560241"/>
                </a:cubicBezTo>
                <a:cubicBezTo>
                  <a:pt x="946740" y="583657"/>
                  <a:pt x="891746" y="533432"/>
                  <a:pt x="624655" y="560241"/>
                </a:cubicBezTo>
                <a:cubicBezTo>
                  <a:pt x="357564" y="587050"/>
                  <a:pt x="239352" y="562612"/>
                  <a:pt x="0" y="560241"/>
                </a:cubicBezTo>
                <a:cubicBezTo>
                  <a:pt x="-17544" y="384119"/>
                  <a:pt x="962" y="211266"/>
                  <a:pt x="0" y="0"/>
                </a:cubicBezTo>
                <a:close/>
              </a:path>
              <a:path w="1224813" h="560241" stroke="0" extrusionOk="0">
                <a:moveTo>
                  <a:pt x="0" y="0"/>
                </a:moveTo>
                <a:cubicBezTo>
                  <a:pt x="255662" y="-561"/>
                  <a:pt x="504619" y="-8574"/>
                  <a:pt x="636903" y="0"/>
                </a:cubicBezTo>
                <a:cubicBezTo>
                  <a:pt x="769187" y="8574"/>
                  <a:pt x="1000327" y="6406"/>
                  <a:pt x="1224813" y="0"/>
                </a:cubicBezTo>
                <a:cubicBezTo>
                  <a:pt x="1232454" y="185407"/>
                  <a:pt x="1224732" y="351115"/>
                  <a:pt x="1224813" y="560241"/>
                </a:cubicBezTo>
                <a:cubicBezTo>
                  <a:pt x="1079351" y="557630"/>
                  <a:pt x="870310" y="543883"/>
                  <a:pt x="624655" y="560241"/>
                </a:cubicBezTo>
                <a:cubicBezTo>
                  <a:pt x="379000" y="576599"/>
                  <a:pt x="271741" y="580138"/>
                  <a:pt x="0" y="560241"/>
                </a:cubicBezTo>
                <a:cubicBezTo>
                  <a:pt x="26925" y="408984"/>
                  <a:pt x="-14945" y="19444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7940715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a=8</a:t>
            </a:r>
          </a:p>
          <a:p>
            <a:pPr algn="ctr"/>
            <a:r>
              <a:rPr lang="en-US" sz="1400" dirty="0"/>
              <a:t>256 colors</a:t>
            </a:r>
            <a:endParaRPr lang="id-ID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0DEC5C-8291-4618-88FA-2642B9ADAAB5}"/>
              </a:ext>
            </a:extLst>
          </p:cNvPr>
          <p:cNvSpPr/>
          <p:nvPr/>
        </p:nvSpPr>
        <p:spPr>
          <a:xfrm>
            <a:off x="4443757" y="5521581"/>
            <a:ext cx="1224813" cy="560241"/>
          </a:xfrm>
          <a:custGeom>
            <a:avLst/>
            <a:gdLst>
              <a:gd name="connsiteX0" fmla="*/ 0 w 1224813"/>
              <a:gd name="connsiteY0" fmla="*/ 0 h 560241"/>
              <a:gd name="connsiteX1" fmla="*/ 575662 w 1224813"/>
              <a:gd name="connsiteY1" fmla="*/ 0 h 560241"/>
              <a:gd name="connsiteX2" fmla="*/ 1224813 w 1224813"/>
              <a:gd name="connsiteY2" fmla="*/ 0 h 560241"/>
              <a:gd name="connsiteX3" fmla="*/ 1224813 w 1224813"/>
              <a:gd name="connsiteY3" fmla="*/ 560241 h 560241"/>
              <a:gd name="connsiteX4" fmla="*/ 624655 w 1224813"/>
              <a:gd name="connsiteY4" fmla="*/ 560241 h 560241"/>
              <a:gd name="connsiteX5" fmla="*/ 0 w 1224813"/>
              <a:gd name="connsiteY5" fmla="*/ 560241 h 560241"/>
              <a:gd name="connsiteX6" fmla="*/ 0 w 1224813"/>
              <a:gd name="connsiteY6" fmla="*/ 0 h 56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813" h="560241" fill="none" extrusionOk="0">
                <a:moveTo>
                  <a:pt x="0" y="0"/>
                </a:moveTo>
                <a:cubicBezTo>
                  <a:pt x="116604" y="-13507"/>
                  <a:pt x="305484" y="16509"/>
                  <a:pt x="575662" y="0"/>
                </a:cubicBezTo>
                <a:cubicBezTo>
                  <a:pt x="845840" y="-16509"/>
                  <a:pt x="981126" y="-1876"/>
                  <a:pt x="1224813" y="0"/>
                </a:cubicBezTo>
                <a:cubicBezTo>
                  <a:pt x="1202595" y="182746"/>
                  <a:pt x="1244713" y="332319"/>
                  <a:pt x="1224813" y="560241"/>
                </a:cubicBezTo>
                <a:cubicBezTo>
                  <a:pt x="946740" y="583657"/>
                  <a:pt x="891746" y="533432"/>
                  <a:pt x="624655" y="560241"/>
                </a:cubicBezTo>
                <a:cubicBezTo>
                  <a:pt x="357564" y="587050"/>
                  <a:pt x="239352" y="562612"/>
                  <a:pt x="0" y="560241"/>
                </a:cubicBezTo>
                <a:cubicBezTo>
                  <a:pt x="-17544" y="384119"/>
                  <a:pt x="962" y="211266"/>
                  <a:pt x="0" y="0"/>
                </a:cubicBezTo>
                <a:close/>
              </a:path>
              <a:path w="1224813" h="560241" stroke="0" extrusionOk="0">
                <a:moveTo>
                  <a:pt x="0" y="0"/>
                </a:moveTo>
                <a:cubicBezTo>
                  <a:pt x="255662" y="-561"/>
                  <a:pt x="504619" y="-8574"/>
                  <a:pt x="636903" y="0"/>
                </a:cubicBezTo>
                <a:cubicBezTo>
                  <a:pt x="769187" y="8574"/>
                  <a:pt x="1000327" y="6406"/>
                  <a:pt x="1224813" y="0"/>
                </a:cubicBezTo>
                <a:cubicBezTo>
                  <a:pt x="1232454" y="185407"/>
                  <a:pt x="1224732" y="351115"/>
                  <a:pt x="1224813" y="560241"/>
                </a:cubicBezTo>
                <a:cubicBezTo>
                  <a:pt x="1079351" y="557630"/>
                  <a:pt x="870310" y="543883"/>
                  <a:pt x="624655" y="560241"/>
                </a:cubicBezTo>
                <a:cubicBezTo>
                  <a:pt x="379000" y="576599"/>
                  <a:pt x="271741" y="580138"/>
                  <a:pt x="0" y="560241"/>
                </a:cubicBezTo>
                <a:cubicBezTo>
                  <a:pt x="26925" y="408984"/>
                  <a:pt x="-14945" y="19444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7940715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a=3</a:t>
            </a:r>
          </a:p>
          <a:p>
            <a:pPr algn="ctr"/>
            <a:r>
              <a:rPr lang="en-US" sz="1400" dirty="0"/>
              <a:t>8 colors</a:t>
            </a:r>
            <a:endParaRPr lang="id-ID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A7000-F666-470D-A36C-8107E765CF3C}"/>
              </a:ext>
            </a:extLst>
          </p:cNvPr>
          <p:cNvSpPr/>
          <p:nvPr/>
        </p:nvSpPr>
        <p:spPr>
          <a:xfrm>
            <a:off x="6975723" y="5521581"/>
            <a:ext cx="1224813" cy="560241"/>
          </a:xfrm>
          <a:custGeom>
            <a:avLst/>
            <a:gdLst>
              <a:gd name="connsiteX0" fmla="*/ 0 w 1224813"/>
              <a:gd name="connsiteY0" fmla="*/ 0 h 560241"/>
              <a:gd name="connsiteX1" fmla="*/ 575662 w 1224813"/>
              <a:gd name="connsiteY1" fmla="*/ 0 h 560241"/>
              <a:gd name="connsiteX2" fmla="*/ 1224813 w 1224813"/>
              <a:gd name="connsiteY2" fmla="*/ 0 h 560241"/>
              <a:gd name="connsiteX3" fmla="*/ 1224813 w 1224813"/>
              <a:gd name="connsiteY3" fmla="*/ 560241 h 560241"/>
              <a:gd name="connsiteX4" fmla="*/ 624655 w 1224813"/>
              <a:gd name="connsiteY4" fmla="*/ 560241 h 560241"/>
              <a:gd name="connsiteX5" fmla="*/ 0 w 1224813"/>
              <a:gd name="connsiteY5" fmla="*/ 560241 h 560241"/>
              <a:gd name="connsiteX6" fmla="*/ 0 w 1224813"/>
              <a:gd name="connsiteY6" fmla="*/ 0 h 56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813" h="560241" fill="none" extrusionOk="0">
                <a:moveTo>
                  <a:pt x="0" y="0"/>
                </a:moveTo>
                <a:cubicBezTo>
                  <a:pt x="116604" y="-13507"/>
                  <a:pt x="305484" y="16509"/>
                  <a:pt x="575662" y="0"/>
                </a:cubicBezTo>
                <a:cubicBezTo>
                  <a:pt x="845840" y="-16509"/>
                  <a:pt x="981126" y="-1876"/>
                  <a:pt x="1224813" y="0"/>
                </a:cubicBezTo>
                <a:cubicBezTo>
                  <a:pt x="1202595" y="182746"/>
                  <a:pt x="1244713" y="332319"/>
                  <a:pt x="1224813" y="560241"/>
                </a:cubicBezTo>
                <a:cubicBezTo>
                  <a:pt x="946740" y="583657"/>
                  <a:pt x="891746" y="533432"/>
                  <a:pt x="624655" y="560241"/>
                </a:cubicBezTo>
                <a:cubicBezTo>
                  <a:pt x="357564" y="587050"/>
                  <a:pt x="239352" y="562612"/>
                  <a:pt x="0" y="560241"/>
                </a:cubicBezTo>
                <a:cubicBezTo>
                  <a:pt x="-17544" y="384119"/>
                  <a:pt x="962" y="211266"/>
                  <a:pt x="0" y="0"/>
                </a:cubicBezTo>
                <a:close/>
              </a:path>
              <a:path w="1224813" h="560241" stroke="0" extrusionOk="0">
                <a:moveTo>
                  <a:pt x="0" y="0"/>
                </a:moveTo>
                <a:cubicBezTo>
                  <a:pt x="255662" y="-561"/>
                  <a:pt x="504619" y="-8574"/>
                  <a:pt x="636903" y="0"/>
                </a:cubicBezTo>
                <a:cubicBezTo>
                  <a:pt x="769187" y="8574"/>
                  <a:pt x="1000327" y="6406"/>
                  <a:pt x="1224813" y="0"/>
                </a:cubicBezTo>
                <a:cubicBezTo>
                  <a:pt x="1232454" y="185407"/>
                  <a:pt x="1224732" y="351115"/>
                  <a:pt x="1224813" y="560241"/>
                </a:cubicBezTo>
                <a:cubicBezTo>
                  <a:pt x="1079351" y="557630"/>
                  <a:pt x="870310" y="543883"/>
                  <a:pt x="624655" y="560241"/>
                </a:cubicBezTo>
                <a:cubicBezTo>
                  <a:pt x="379000" y="576599"/>
                  <a:pt x="271741" y="580138"/>
                  <a:pt x="0" y="560241"/>
                </a:cubicBezTo>
                <a:cubicBezTo>
                  <a:pt x="26925" y="408984"/>
                  <a:pt x="-14945" y="19444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7940715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a=2</a:t>
            </a:r>
          </a:p>
          <a:p>
            <a:pPr algn="ctr"/>
            <a:r>
              <a:rPr lang="en-US" sz="1400" dirty="0"/>
              <a:t>4 colors</a:t>
            </a:r>
            <a:endParaRPr lang="id-ID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BA772C-6F1C-46AA-B4D6-8B364EF1D75A}"/>
              </a:ext>
            </a:extLst>
          </p:cNvPr>
          <p:cNvSpPr/>
          <p:nvPr/>
        </p:nvSpPr>
        <p:spPr>
          <a:xfrm>
            <a:off x="9507689" y="5521581"/>
            <a:ext cx="1224813" cy="560241"/>
          </a:xfrm>
          <a:custGeom>
            <a:avLst/>
            <a:gdLst>
              <a:gd name="connsiteX0" fmla="*/ 0 w 1224813"/>
              <a:gd name="connsiteY0" fmla="*/ 0 h 560241"/>
              <a:gd name="connsiteX1" fmla="*/ 575662 w 1224813"/>
              <a:gd name="connsiteY1" fmla="*/ 0 h 560241"/>
              <a:gd name="connsiteX2" fmla="*/ 1224813 w 1224813"/>
              <a:gd name="connsiteY2" fmla="*/ 0 h 560241"/>
              <a:gd name="connsiteX3" fmla="*/ 1224813 w 1224813"/>
              <a:gd name="connsiteY3" fmla="*/ 560241 h 560241"/>
              <a:gd name="connsiteX4" fmla="*/ 624655 w 1224813"/>
              <a:gd name="connsiteY4" fmla="*/ 560241 h 560241"/>
              <a:gd name="connsiteX5" fmla="*/ 0 w 1224813"/>
              <a:gd name="connsiteY5" fmla="*/ 560241 h 560241"/>
              <a:gd name="connsiteX6" fmla="*/ 0 w 1224813"/>
              <a:gd name="connsiteY6" fmla="*/ 0 h 56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813" h="560241" fill="none" extrusionOk="0">
                <a:moveTo>
                  <a:pt x="0" y="0"/>
                </a:moveTo>
                <a:cubicBezTo>
                  <a:pt x="116604" y="-13507"/>
                  <a:pt x="305484" y="16509"/>
                  <a:pt x="575662" y="0"/>
                </a:cubicBezTo>
                <a:cubicBezTo>
                  <a:pt x="845840" y="-16509"/>
                  <a:pt x="981126" y="-1876"/>
                  <a:pt x="1224813" y="0"/>
                </a:cubicBezTo>
                <a:cubicBezTo>
                  <a:pt x="1202595" y="182746"/>
                  <a:pt x="1244713" y="332319"/>
                  <a:pt x="1224813" y="560241"/>
                </a:cubicBezTo>
                <a:cubicBezTo>
                  <a:pt x="946740" y="583657"/>
                  <a:pt x="891746" y="533432"/>
                  <a:pt x="624655" y="560241"/>
                </a:cubicBezTo>
                <a:cubicBezTo>
                  <a:pt x="357564" y="587050"/>
                  <a:pt x="239352" y="562612"/>
                  <a:pt x="0" y="560241"/>
                </a:cubicBezTo>
                <a:cubicBezTo>
                  <a:pt x="-17544" y="384119"/>
                  <a:pt x="962" y="211266"/>
                  <a:pt x="0" y="0"/>
                </a:cubicBezTo>
                <a:close/>
              </a:path>
              <a:path w="1224813" h="560241" stroke="0" extrusionOk="0">
                <a:moveTo>
                  <a:pt x="0" y="0"/>
                </a:moveTo>
                <a:cubicBezTo>
                  <a:pt x="255662" y="-561"/>
                  <a:pt x="504619" y="-8574"/>
                  <a:pt x="636903" y="0"/>
                </a:cubicBezTo>
                <a:cubicBezTo>
                  <a:pt x="769187" y="8574"/>
                  <a:pt x="1000327" y="6406"/>
                  <a:pt x="1224813" y="0"/>
                </a:cubicBezTo>
                <a:cubicBezTo>
                  <a:pt x="1232454" y="185407"/>
                  <a:pt x="1224732" y="351115"/>
                  <a:pt x="1224813" y="560241"/>
                </a:cubicBezTo>
                <a:cubicBezTo>
                  <a:pt x="1079351" y="557630"/>
                  <a:pt x="870310" y="543883"/>
                  <a:pt x="624655" y="560241"/>
                </a:cubicBezTo>
                <a:cubicBezTo>
                  <a:pt x="379000" y="576599"/>
                  <a:pt x="271741" y="580138"/>
                  <a:pt x="0" y="560241"/>
                </a:cubicBezTo>
                <a:cubicBezTo>
                  <a:pt x="26925" y="408984"/>
                  <a:pt x="-14945" y="194449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7940715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a=1</a:t>
            </a:r>
          </a:p>
          <a:p>
            <a:pPr algn="ctr"/>
            <a:r>
              <a:rPr lang="en-US" sz="1400" dirty="0"/>
              <a:t>2 colors</a:t>
            </a:r>
            <a:endParaRPr lang="id-ID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B133B3-062A-4A47-BDA1-053A47A2F591}"/>
              </a:ext>
            </a:extLst>
          </p:cNvPr>
          <p:cNvSpPr txBox="1"/>
          <p:nvPr/>
        </p:nvSpPr>
        <p:spPr>
          <a:xfrm>
            <a:off x="1501847" y="2698653"/>
            <a:ext cx="18474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 black, 255 white</a:t>
            </a:r>
            <a:endParaRPr lang="id-ID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D11B53-8865-4147-9BF2-D96ECABD7019}"/>
              </a:ext>
            </a:extLst>
          </p:cNvPr>
          <p:cNvSpPr txBox="1"/>
          <p:nvPr/>
        </p:nvSpPr>
        <p:spPr>
          <a:xfrm>
            <a:off x="9016408" y="2678767"/>
            <a:ext cx="184740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 black, 1 white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21897999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4D9A3-A1D7-4294-9687-53D8E5C1F8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Display Parameter</a:t>
            </a:r>
          </a:p>
          <a:p>
            <a:r>
              <a:rPr lang="en-US" dirty="0"/>
              <a:t>Dots per Inch (DPI)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E5836-0DD0-4224-9F91-4F56119EF1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061" y="3706318"/>
            <a:ext cx="5450353" cy="1886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11453-A9F4-4905-9BF1-C8E0C3CF0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52" y="1437287"/>
            <a:ext cx="4879606" cy="36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0084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Color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9E46E7-D75E-4567-AEA5-CB1A8670A7F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191" y="2009775"/>
            <a:ext cx="5005319" cy="4025900"/>
          </a:xfrm>
        </p:spPr>
      </p:pic>
    </p:spTree>
    <p:extLst>
      <p:ext uri="{BB962C8B-B14F-4D97-AF65-F5344CB8AC3E}">
        <p14:creationId xmlns:p14="http://schemas.microsoft.com/office/powerpoint/2010/main" val="18658651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39738D-68AB-4290-92F8-3C945B2AD1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091" y="3827719"/>
            <a:ext cx="9383817" cy="247738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Color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6FBEED8-734D-4DBF-8588-50B190670F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03756" y="1283304"/>
            <a:ext cx="3109156" cy="250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71807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Color </a:t>
            </a:r>
            <a:r>
              <a:rPr lang="en-US" dirty="0"/>
              <a:t>Photograph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8" name="Picture 7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0B6A3785-118B-4537-B31A-0111364439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144" y="317772"/>
            <a:ext cx="2350656" cy="6112849"/>
          </a:xfrm>
          <a:prstGeom prst="rect">
            <a:avLst/>
          </a:prstGeom>
        </p:spPr>
      </p:pic>
      <p:pic>
        <p:nvPicPr>
          <p:cNvPr id="11" name="Picture 10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CE4EF992-E649-4036-860B-FDE32F044A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513" y="1998637"/>
            <a:ext cx="4698973" cy="41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94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9417E7-042B-4BF1-B23A-959C6AD2B14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685846" y="1336418"/>
            <a:ext cx="5701623" cy="491352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in Python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CFAB3-BF3D-4FD1-A968-1C3458BD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3" y="2435979"/>
            <a:ext cx="5053805" cy="29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4141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B45C62-9091-4F64-973B-F3A2A44ECA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468" y="1588186"/>
            <a:ext cx="8007704" cy="46531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B415-6A53-4755-81B9-534426B0F3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09FCF6-DD5A-4574-9F7B-5D484A24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Display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5A477-0FC0-4701-AC65-5A306BEDC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45031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B415-6A53-4755-81B9-534426B0F3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09FCF6-DD5A-4574-9F7B-5D484A24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Geometry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5A477-0FC0-4701-AC65-5A306BEDC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E1A1F891-30D0-4E9B-A488-E6DC448DCB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58" y="1336418"/>
            <a:ext cx="4774478" cy="5021628"/>
          </a:xfrm>
        </p:spPr>
      </p:pic>
    </p:spTree>
    <p:extLst>
      <p:ext uri="{BB962C8B-B14F-4D97-AF65-F5344CB8AC3E}">
        <p14:creationId xmlns:p14="http://schemas.microsoft.com/office/powerpoint/2010/main" val="54471432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Colored Light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6DE7B9-9656-40AA-B3DE-E34B7ED65FD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164" y="2009775"/>
            <a:ext cx="5359373" cy="4025900"/>
          </a:xfrm>
        </p:spPr>
      </p:pic>
    </p:spTree>
    <p:extLst>
      <p:ext uri="{BB962C8B-B14F-4D97-AF65-F5344CB8AC3E}">
        <p14:creationId xmlns:p14="http://schemas.microsoft.com/office/powerpoint/2010/main" val="349412122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How Our Eyes See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60528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A2C991-EC21-4A4E-8018-39057B8783E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sz="2400" dirty="0"/>
              <a:t>Simple, Common</a:t>
            </a:r>
          </a:p>
          <a:p>
            <a:pPr lvl="1"/>
            <a:endParaRPr lang="en-US" sz="2400" dirty="0"/>
          </a:p>
          <a:p>
            <a:r>
              <a:rPr lang="en-US" dirty="0"/>
              <a:t>Cons</a:t>
            </a:r>
          </a:p>
          <a:p>
            <a:pPr lvl="1"/>
            <a:r>
              <a:rPr lang="en-US" sz="2400" dirty="0"/>
              <a:t>Distances don’t make sense</a:t>
            </a:r>
          </a:p>
          <a:p>
            <a:pPr lvl="1"/>
            <a:r>
              <a:rPr lang="en-US" sz="2400" dirty="0"/>
              <a:t>Correlated</a:t>
            </a:r>
            <a:endParaRPr lang="id-ID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A12629-A589-430E-9BD6-345BF0C0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RGB</a:t>
            </a:r>
            <a:r>
              <a:rPr lang="en-US" dirty="0"/>
              <a:t> Format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7AD59-E10A-4729-831A-AC30058906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6004" y="1706187"/>
            <a:ext cx="2466395" cy="2148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02A622-71C0-4215-8B56-6B5CDF35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177" y="229168"/>
            <a:ext cx="3467584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4838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A2C991-EC21-4A4E-8018-39057B8783E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sz="2400" dirty="0"/>
              <a:t>Intuitive for picking colors</a:t>
            </a:r>
          </a:p>
          <a:p>
            <a:pPr lvl="1"/>
            <a:r>
              <a:rPr lang="en-US" sz="2400" dirty="0"/>
              <a:t>Sort of common</a:t>
            </a:r>
          </a:p>
          <a:p>
            <a:pPr lvl="1"/>
            <a:r>
              <a:rPr lang="en-US" sz="2400" dirty="0"/>
              <a:t>Fast to convert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sz="2400" dirty="0"/>
              <a:t>Not as good as other better spaces</a:t>
            </a:r>
            <a:endParaRPr lang="id-ID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A12629-A589-430E-9BD6-345BF0C0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HSV Format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5096B-76B6-41E8-B23E-34F2FC3FB2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959" y="1977657"/>
            <a:ext cx="2348061" cy="1685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D05C3-1B67-4929-B748-4A5731AF2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625" y="225323"/>
            <a:ext cx="3886742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8659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A2C991-EC21-4A4E-8018-39057B8783E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sz="2400" dirty="0"/>
              <a:t>Great for transmission </a:t>
            </a:r>
            <a:br>
              <a:rPr lang="en-US" sz="2400" dirty="0"/>
            </a:br>
            <a:r>
              <a:rPr lang="en-US" sz="2400" dirty="0"/>
              <a:t>/ compression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sz="2400" dirty="0"/>
              <a:t>Not as good as other </a:t>
            </a:r>
            <a:br>
              <a:rPr lang="en-US" sz="2400" dirty="0"/>
            </a:br>
            <a:r>
              <a:rPr lang="en-US" sz="2400" dirty="0"/>
              <a:t>better smart color spaces</a:t>
            </a:r>
            <a:endParaRPr lang="id-ID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A12629-A589-430E-9BD6-345BF0C0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YCbCr</a:t>
            </a:r>
            <a:r>
              <a:rPr lang="en-US" dirty="0"/>
              <a:t>/YUV Format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6CE20-B3DD-4BFD-AECA-ED28E8B1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931" y="259433"/>
            <a:ext cx="3801005" cy="6154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3FBE6-4215-4958-8EC7-0B7B61EC14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189" y="1657037"/>
            <a:ext cx="2539127" cy="13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5939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367B9-C437-407C-968D-95A1D08579F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tabLst>
                <a:tab pos="2403475" algn="l"/>
              </a:tabLst>
            </a:pPr>
            <a:r>
              <a:rPr lang="en-US" dirty="0"/>
              <a:t>RGB	: sort of intuitive, standard, everywhere</a:t>
            </a:r>
          </a:p>
          <a:p>
            <a:pPr>
              <a:tabLst>
                <a:tab pos="2403475" algn="l"/>
              </a:tabLst>
            </a:pPr>
            <a:r>
              <a:rPr lang="en-US" dirty="0"/>
              <a:t>HSV	: good for picking, fast to compute</a:t>
            </a:r>
          </a:p>
          <a:p>
            <a:pPr>
              <a:tabLst>
                <a:tab pos="2403475" algn="l"/>
              </a:tabLst>
            </a:pPr>
            <a:r>
              <a:rPr lang="en-US" dirty="0" err="1"/>
              <a:t>YCbCr</a:t>
            </a:r>
            <a:r>
              <a:rPr lang="en-US" dirty="0"/>
              <a:t> /YUV	: fast to compute, compresses well</a:t>
            </a:r>
          </a:p>
          <a:p>
            <a:pPr>
              <a:tabLst>
                <a:tab pos="2403475" algn="l"/>
              </a:tabLst>
            </a:pPr>
            <a:endParaRPr lang="en-US" dirty="0"/>
          </a:p>
          <a:p>
            <a:pPr>
              <a:tabLst>
                <a:tab pos="2403475" algn="l"/>
              </a:tabLst>
            </a:pPr>
            <a:r>
              <a:rPr lang="en-US" dirty="0"/>
              <a:t>Pick based on what you need and don’t sweat it</a:t>
            </a:r>
          </a:p>
          <a:p>
            <a:pPr>
              <a:tabLst>
                <a:tab pos="2403475" algn="l"/>
              </a:tabLst>
            </a:pPr>
            <a:r>
              <a:rPr lang="en-US" dirty="0"/>
              <a:t>color really isn’t crucial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format to use?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6231223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Classical Image Processing </a:t>
            </a:r>
            <a:br>
              <a:rPr lang="en-US" dirty="0"/>
            </a:br>
            <a:r>
              <a:rPr lang="en-US" dirty="0"/>
              <a:t>for Computer Vision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80796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Overlapped Fields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DEF1E-EA3C-49D2-9278-6823DD917D9B}"/>
              </a:ext>
            </a:extLst>
          </p:cNvPr>
          <p:cNvSpPr/>
          <p:nvPr/>
        </p:nvSpPr>
        <p:spPr>
          <a:xfrm>
            <a:off x="3391784" y="4976037"/>
            <a:ext cx="1531089" cy="510363"/>
          </a:xfrm>
          <a:custGeom>
            <a:avLst/>
            <a:gdLst>
              <a:gd name="connsiteX0" fmla="*/ 0 w 1531089"/>
              <a:gd name="connsiteY0" fmla="*/ 0 h 510363"/>
              <a:gd name="connsiteX1" fmla="*/ 525674 w 1531089"/>
              <a:gd name="connsiteY1" fmla="*/ 0 h 510363"/>
              <a:gd name="connsiteX2" fmla="*/ 1036037 w 1531089"/>
              <a:gd name="connsiteY2" fmla="*/ 0 h 510363"/>
              <a:gd name="connsiteX3" fmla="*/ 1531089 w 1531089"/>
              <a:gd name="connsiteY3" fmla="*/ 0 h 510363"/>
              <a:gd name="connsiteX4" fmla="*/ 1531089 w 1531089"/>
              <a:gd name="connsiteY4" fmla="*/ 510363 h 510363"/>
              <a:gd name="connsiteX5" fmla="*/ 1020726 w 1531089"/>
              <a:gd name="connsiteY5" fmla="*/ 510363 h 510363"/>
              <a:gd name="connsiteX6" fmla="*/ 540985 w 1531089"/>
              <a:gd name="connsiteY6" fmla="*/ 510363 h 510363"/>
              <a:gd name="connsiteX7" fmla="*/ 0 w 1531089"/>
              <a:gd name="connsiteY7" fmla="*/ 510363 h 510363"/>
              <a:gd name="connsiteX8" fmla="*/ 0 w 1531089"/>
              <a:gd name="connsiteY8" fmla="*/ 0 h 51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1089" h="510363" fill="none" extrusionOk="0">
                <a:moveTo>
                  <a:pt x="0" y="0"/>
                </a:moveTo>
                <a:cubicBezTo>
                  <a:pt x="117051" y="-5751"/>
                  <a:pt x="334648" y="-11038"/>
                  <a:pt x="525674" y="0"/>
                </a:cubicBezTo>
                <a:cubicBezTo>
                  <a:pt x="716700" y="11038"/>
                  <a:pt x="830024" y="3347"/>
                  <a:pt x="1036037" y="0"/>
                </a:cubicBezTo>
                <a:cubicBezTo>
                  <a:pt x="1242050" y="-3347"/>
                  <a:pt x="1377768" y="-23055"/>
                  <a:pt x="1531089" y="0"/>
                </a:cubicBezTo>
                <a:cubicBezTo>
                  <a:pt x="1509572" y="134893"/>
                  <a:pt x="1523245" y="309933"/>
                  <a:pt x="1531089" y="510363"/>
                </a:cubicBezTo>
                <a:cubicBezTo>
                  <a:pt x="1325485" y="526170"/>
                  <a:pt x="1160475" y="526999"/>
                  <a:pt x="1020726" y="510363"/>
                </a:cubicBezTo>
                <a:cubicBezTo>
                  <a:pt x="880977" y="493727"/>
                  <a:pt x="767362" y="494046"/>
                  <a:pt x="540985" y="510363"/>
                </a:cubicBezTo>
                <a:cubicBezTo>
                  <a:pt x="314608" y="526680"/>
                  <a:pt x="114181" y="528402"/>
                  <a:pt x="0" y="510363"/>
                </a:cubicBezTo>
                <a:cubicBezTo>
                  <a:pt x="-9703" y="344262"/>
                  <a:pt x="175" y="164310"/>
                  <a:pt x="0" y="0"/>
                </a:cubicBezTo>
                <a:close/>
              </a:path>
              <a:path w="1531089" h="510363" stroke="0" extrusionOk="0">
                <a:moveTo>
                  <a:pt x="0" y="0"/>
                </a:moveTo>
                <a:cubicBezTo>
                  <a:pt x="211696" y="-11591"/>
                  <a:pt x="311276" y="14998"/>
                  <a:pt x="479741" y="0"/>
                </a:cubicBezTo>
                <a:cubicBezTo>
                  <a:pt x="648206" y="-14998"/>
                  <a:pt x="762035" y="1310"/>
                  <a:pt x="1005415" y="0"/>
                </a:cubicBezTo>
                <a:cubicBezTo>
                  <a:pt x="1248795" y="-1310"/>
                  <a:pt x="1319813" y="-3599"/>
                  <a:pt x="1531089" y="0"/>
                </a:cubicBezTo>
                <a:cubicBezTo>
                  <a:pt x="1531364" y="184544"/>
                  <a:pt x="1534103" y="293606"/>
                  <a:pt x="1531089" y="510363"/>
                </a:cubicBezTo>
                <a:cubicBezTo>
                  <a:pt x="1341049" y="508324"/>
                  <a:pt x="1165586" y="528817"/>
                  <a:pt x="1036037" y="510363"/>
                </a:cubicBezTo>
                <a:cubicBezTo>
                  <a:pt x="906488" y="491909"/>
                  <a:pt x="749631" y="503871"/>
                  <a:pt x="495052" y="510363"/>
                </a:cubicBezTo>
                <a:cubicBezTo>
                  <a:pt x="240473" y="516855"/>
                  <a:pt x="245254" y="533666"/>
                  <a:pt x="0" y="510363"/>
                </a:cubicBezTo>
                <a:cubicBezTo>
                  <a:pt x="-17405" y="403644"/>
                  <a:pt x="-25163" y="21910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  <a:endParaRPr lang="id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84B3D2-8D84-4F3D-94A0-A60B9FB54BE7}"/>
              </a:ext>
            </a:extLst>
          </p:cNvPr>
          <p:cNvSpPr/>
          <p:nvPr/>
        </p:nvSpPr>
        <p:spPr>
          <a:xfrm>
            <a:off x="3391784" y="3173818"/>
            <a:ext cx="1531089" cy="510363"/>
          </a:xfrm>
          <a:custGeom>
            <a:avLst/>
            <a:gdLst>
              <a:gd name="connsiteX0" fmla="*/ 0 w 1531089"/>
              <a:gd name="connsiteY0" fmla="*/ 0 h 510363"/>
              <a:gd name="connsiteX1" fmla="*/ 525674 w 1531089"/>
              <a:gd name="connsiteY1" fmla="*/ 0 h 510363"/>
              <a:gd name="connsiteX2" fmla="*/ 1036037 w 1531089"/>
              <a:gd name="connsiteY2" fmla="*/ 0 h 510363"/>
              <a:gd name="connsiteX3" fmla="*/ 1531089 w 1531089"/>
              <a:gd name="connsiteY3" fmla="*/ 0 h 510363"/>
              <a:gd name="connsiteX4" fmla="*/ 1531089 w 1531089"/>
              <a:gd name="connsiteY4" fmla="*/ 510363 h 510363"/>
              <a:gd name="connsiteX5" fmla="*/ 1020726 w 1531089"/>
              <a:gd name="connsiteY5" fmla="*/ 510363 h 510363"/>
              <a:gd name="connsiteX6" fmla="*/ 540985 w 1531089"/>
              <a:gd name="connsiteY6" fmla="*/ 510363 h 510363"/>
              <a:gd name="connsiteX7" fmla="*/ 0 w 1531089"/>
              <a:gd name="connsiteY7" fmla="*/ 510363 h 510363"/>
              <a:gd name="connsiteX8" fmla="*/ 0 w 1531089"/>
              <a:gd name="connsiteY8" fmla="*/ 0 h 51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1089" h="510363" fill="none" extrusionOk="0">
                <a:moveTo>
                  <a:pt x="0" y="0"/>
                </a:moveTo>
                <a:cubicBezTo>
                  <a:pt x="117051" y="-5751"/>
                  <a:pt x="334648" y="-11038"/>
                  <a:pt x="525674" y="0"/>
                </a:cubicBezTo>
                <a:cubicBezTo>
                  <a:pt x="716700" y="11038"/>
                  <a:pt x="830024" y="3347"/>
                  <a:pt x="1036037" y="0"/>
                </a:cubicBezTo>
                <a:cubicBezTo>
                  <a:pt x="1242050" y="-3347"/>
                  <a:pt x="1377768" y="-23055"/>
                  <a:pt x="1531089" y="0"/>
                </a:cubicBezTo>
                <a:cubicBezTo>
                  <a:pt x="1509572" y="134893"/>
                  <a:pt x="1523245" y="309933"/>
                  <a:pt x="1531089" y="510363"/>
                </a:cubicBezTo>
                <a:cubicBezTo>
                  <a:pt x="1325485" y="526170"/>
                  <a:pt x="1160475" y="526999"/>
                  <a:pt x="1020726" y="510363"/>
                </a:cubicBezTo>
                <a:cubicBezTo>
                  <a:pt x="880977" y="493727"/>
                  <a:pt x="767362" y="494046"/>
                  <a:pt x="540985" y="510363"/>
                </a:cubicBezTo>
                <a:cubicBezTo>
                  <a:pt x="314608" y="526680"/>
                  <a:pt x="114181" y="528402"/>
                  <a:pt x="0" y="510363"/>
                </a:cubicBezTo>
                <a:cubicBezTo>
                  <a:pt x="-9703" y="344262"/>
                  <a:pt x="175" y="164310"/>
                  <a:pt x="0" y="0"/>
                </a:cubicBezTo>
                <a:close/>
              </a:path>
              <a:path w="1531089" h="510363" stroke="0" extrusionOk="0">
                <a:moveTo>
                  <a:pt x="0" y="0"/>
                </a:moveTo>
                <a:cubicBezTo>
                  <a:pt x="211696" y="-11591"/>
                  <a:pt x="311276" y="14998"/>
                  <a:pt x="479741" y="0"/>
                </a:cubicBezTo>
                <a:cubicBezTo>
                  <a:pt x="648206" y="-14998"/>
                  <a:pt x="762035" y="1310"/>
                  <a:pt x="1005415" y="0"/>
                </a:cubicBezTo>
                <a:cubicBezTo>
                  <a:pt x="1248795" y="-1310"/>
                  <a:pt x="1319813" y="-3599"/>
                  <a:pt x="1531089" y="0"/>
                </a:cubicBezTo>
                <a:cubicBezTo>
                  <a:pt x="1531364" y="184544"/>
                  <a:pt x="1534103" y="293606"/>
                  <a:pt x="1531089" y="510363"/>
                </a:cubicBezTo>
                <a:cubicBezTo>
                  <a:pt x="1341049" y="508324"/>
                  <a:pt x="1165586" y="528817"/>
                  <a:pt x="1036037" y="510363"/>
                </a:cubicBezTo>
                <a:cubicBezTo>
                  <a:pt x="906488" y="491909"/>
                  <a:pt x="749631" y="503871"/>
                  <a:pt x="495052" y="510363"/>
                </a:cubicBezTo>
                <a:cubicBezTo>
                  <a:pt x="240473" y="516855"/>
                  <a:pt x="245254" y="533666"/>
                  <a:pt x="0" y="510363"/>
                </a:cubicBezTo>
                <a:cubicBezTo>
                  <a:pt x="-17405" y="403644"/>
                  <a:pt x="-25163" y="21910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  <a:endParaRPr lang="id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BCC64D-FC93-4538-857D-3E5F637979FC}"/>
              </a:ext>
            </a:extLst>
          </p:cNvPr>
          <p:cNvSpPr/>
          <p:nvPr/>
        </p:nvSpPr>
        <p:spPr>
          <a:xfrm>
            <a:off x="7414438" y="4976037"/>
            <a:ext cx="1531089" cy="510363"/>
          </a:xfrm>
          <a:custGeom>
            <a:avLst/>
            <a:gdLst>
              <a:gd name="connsiteX0" fmla="*/ 0 w 1531089"/>
              <a:gd name="connsiteY0" fmla="*/ 0 h 510363"/>
              <a:gd name="connsiteX1" fmla="*/ 525674 w 1531089"/>
              <a:gd name="connsiteY1" fmla="*/ 0 h 510363"/>
              <a:gd name="connsiteX2" fmla="*/ 1036037 w 1531089"/>
              <a:gd name="connsiteY2" fmla="*/ 0 h 510363"/>
              <a:gd name="connsiteX3" fmla="*/ 1531089 w 1531089"/>
              <a:gd name="connsiteY3" fmla="*/ 0 h 510363"/>
              <a:gd name="connsiteX4" fmla="*/ 1531089 w 1531089"/>
              <a:gd name="connsiteY4" fmla="*/ 510363 h 510363"/>
              <a:gd name="connsiteX5" fmla="*/ 1020726 w 1531089"/>
              <a:gd name="connsiteY5" fmla="*/ 510363 h 510363"/>
              <a:gd name="connsiteX6" fmla="*/ 540985 w 1531089"/>
              <a:gd name="connsiteY6" fmla="*/ 510363 h 510363"/>
              <a:gd name="connsiteX7" fmla="*/ 0 w 1531089"/>
              <a:gd name="connsiteY7" fmla="*/ 510363 h 510363"/>
              <a:gd name="connsiteX8" fmla="*/ 0 w 1531089"/>
              <a:gd name="connsiteY8" fmla="*/ 0 h 51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1089" h="510363" fill="none" extrusionOk="0">
                <a:moveTo>
                  <a:pt x="0" y="0"/>
                </a:moveTo>
                <a:cubicBezTo>
                  <a:pt x="117051" y="-5751"/>
                  <a:pt x="334648" y="-11038"/>
                  <a:pt x="525674" y="0"/>
                </a:cubicBezTo>
                <a:cubicBezTo>
                  <a:pt x="716700" y="11038"/>
                  <a:pt x="830024" y="3347"/>
                  <a:pt x="1036037" y="0"/>
                </a:cubicBezTo>
                <a:cubicBezTo>
                  <a:pt x="1242050" y="-3347"/>
                  <a:pt x="1377768" y="-23055"/>
                  <a:pt x="1531089" y="0"/>
                </a:cubicBezTo>
                <a:cubicBezTo>
                  <a:pt x="1509572" y="134893"/>
                  <a:pt x="1523245" y="309933"/>
                  <a:pt x="1531089" y="510363"/>
                </a:cubicBezTo>
                <a:cubicBezTo>
                  <a:pt x="1325485" y="526170"/>
                  <a:pt x="1160475" y="526999"/>
                  <a:pt x="1020726" y="510363"/>
                </a:cubicBezTo>
                <a:cubicBezTo>
                  <a:pt x="880977" y="493727"/>
                  <a:pt x="767362" y="494046"/>
                  <a:pt x="540985" y="510363"/>
                </a:cubicBezTo>
                <a:cubicBezTo>
                  <a:pt x="314608" y="526680"/>
                  <a:pt x="114181" y="528402"/>
                  <a:pt x="0" y="510363"/>
                </a:cubicBezTo>
                <a:cubicBezTo>
                  <a:pt x="-9703" y="344262"/>
                  <a:pt x="175" y="164310"/>
                  <a:pt x="0" y="0"/>
                </a:cubicBezTo>
                <a:close/>
              </a:path>
              <a:path w="1531089" h="510363" stroke="0" extrusionOk="0">
                <a:moveTo>
                  <a:pt x="0" y="0"/>
                </a:moveTo>
                <a:cubicBezTo>
                  <a:pt x="211696" y="-11591"/>
                  <a:pt x="311276" y="14998"/>
                  <a:pt x="479741" y="0"/>
                </a:cubicBezTo>
                <a:cubicBezTo>
                  <a:pt x="648206" y="-14998"/>
                  <a:pt x="762035" y="1310"/>
                  <a:pt x="1005415" y="0"/>
                </a:cubicBezTo>
                <a:cubicBezTo>
                  <a:pt x="1248795" y="-1310"/>
                  <a:pt x="1319813" y="-3599"/>
                  <a:pt x="1531089" y="0"/>
                </a:cubicBezTo>
                <a:cubicBezTo>
                  <a:pt x="1531364" y="184544"/>
                  <a:pt x="1534103" y="293606"/>
                  <a:pt x="1531089" y="510363"/>
                </a:cubicBezTo>
                <a:cubicBezTo>
                  <a:pt x="1341049" y="508324"/>
                  <a:pt x="1165586" y="528817"/>
                  <a:pt x="1036037" y="510363"/>
                </a:cubicBezTo>
                <a:cubicBezTo>
                  <a:pt x="906488" y="491909"/>
                  <a:pt x="749631" y="503871"/>
                  <a:pt x="495052" y="510363"/>
                </a:cubicBezTo>
                <a:cubicBezTo>
                  <a:pt x="240473" y="516855"/>
                  <a:pt x="245254" y="533666"/>
                  <a:pt x="0" y="510363"/>
                </a:cubicBezTo>
                <a:cubicBezTo>
                  <a:pt x="-17405" y="403644"/>
                  <a:pt x="-25163" y="21910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Description</a:t>
            </a:r>
            <a:endParaRPr lang="id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47B26-86FE-4D0A-86D2-9512FDA1B571}"/>
              </a:ext>
            </a:extLst>
          </p:cNvPr>
          <p:cNvSpPr/>
          <p:nvPr/>
        </p:nvSpPr>
        <p:spPr>
          <a:xfrm>
            <a:off x="7414438" y="3173818"/>
            <a:ext cx="1531089" cy="510363"/>
          </a:xfrm>
          <a:custGeom>
            <a:avLst/>
            <a:gdLst>
              <a:gd name="connsiteX0" fmla="*/ 0 w 1531089"/>
              <a:gd name="connsiteY0" fmla="*/ 0 h 510363"/>
              <a:gd name="connsiteX1" fmla="*/ 525674 w 1531089"/>
              <a:gd name="connsiteY1" fmla="*/ 0 h 510363"/>
              <a:gd name="connsiteX2" fmla="*/ 1036037 w 1531089"/>
              <a:gd name="connsiteY2" fmla="*/ 0 h 510363"/>
              <a:gd name="connsiteX3" fmla="*/ 1531089 w 1531089"/>
              <a:gd name="connsiteY3" fmla="*/ 0 h 510363"/>
              <a:gd name="connsiteX4" fmla="*/ 1531089 w 1531089"/>
              <a:gd name="connsiteY4" fmla="*/ 510363 h 510363"/>
              <a:gd name="connsiteX5" fmla="*/ 1020726 w 1531089"/>
              <a:gd name="connsiteY5" fmla="*/ 510363 h 510363"/>
              <a:gd name="connsiteX6" fmla="*/ 540985 w 1531089"/>
              <a:gd name="connsiteY6" fmla="*/ 510363 h 510363"/>
              <a:gd name="connsiteX7" fmla="*/ 0 w 1531089"/>
              <a:gd name="connsiteY7" fmla="*/ 510363 h 510363"/>
              <a:gd name="connsiteX8" fmla="*/ 0 w 1531089"/>
              <a:gd name="connsiteY8" fmla="*/ 0 h 51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1089" h="510363" fill="none" extrusionOk="0">
                <a:moveTo>
                  <a:pt x="0" y="0"/>
                </a:moveTo>
                <a:cubicBezTo>
                  <a:pt x="117051" y="-5751"/>
                  <a:pt x="334648" y="-11038"/>
                  <a:pt x="525674" y="0"/>
                </a:cubicBezTo>
                <a:cubicBezTo>
                  <a:pt x="716700" y="11038"/>
                  <a:pt x="830024" y="3347"/>
                  <a:pt x="1036037" y="0"/>
                </a:cubicBezTo>
                <a:cubicBezTo>
                  <a:pt x="1242050" y="-3347"/>
                  <a:pt x="1377768" y="-23055"/>
                  <a:pt x="1531089" y="0"/>
                </a:cubicBezTo>
                <a:cubicBezTo>
                  <a:pt x="1509572" y="134893"/>
                  <a:pt x="1523245" y="309933"/>
                  <a:pt x="1531089" y="510363"/>
                </a:cubicBezTo>
                <a:cubicBezTo>
                  <a:pt x="1325485" y="526170"/>
                  <a:pt x="1160475" y="526999"/>
                  <a:pt x="1020726" y="510363"/>
                </a:cubicBezTo>
                <a:cubicBezTo>
                  <a:pt x="880977" y="493727"/>
                  <a:pt x="767362" y="494046"/>
                  <a:pt x="540985" y="510363"/>
                </a:cubicBezTo>
                <a:cubicBezTo>
                  <a:pt x="314608" y="526680"/>
                  <a:pt x="114181" y="528402"/>
                  <a:pt x="0" y="510363"/>
                </a:cubicBezTo>
                <a:cubicBezTo>
                  <a:pt x="-9703" y="344262"/>
                  <a:pt x="175" y="164310"/>
                  <a:pt x="0" y="0"/>
                </a:cubicBezTo>
                <a:close/>
              </a:path>
              <a:path w="1531089" h="510363" stroke="0" extrusionOk="0">
                <a:moveTo>
                  <a:pt x="0" y="0"/>
                </a:moveTo>
                <a:cubicBezTo>
                  <a:pt x="211696" y="-11591"/>
                  <a:pt x="311276" y="14998"/>
                  <a:pt x="479741" y="0"/>
                </a:cubicBezTo>
                <a:cubicBezTo>
                  <a:pt x="648206" y="-14998"/>
                  <a:pt x="762035" y="1310"/>
                  <a:pt x="1005415" y="0"/>
                </a:cubicBezTo>
                <a:cubicBezTo>
                  <a:pt x="1248795" y="-1310"/>
                  <a:pt x="1319813" y="-3599"/>
                  <a:pt x="1531089" y="0"/>
                </a:cubicBezTo>
                <a:cubicBezTo>
                  <a:pt x="1531364" y="184544"/>
                  <a:pt x="1534103" y="293606"/>
                  <a:pt x="1531089" y="510363"/>
                </a:cubicBezTo>
                <a:cubicBezTo>
                  <a:pt x="1341049" y="508324"/>
                  <a:pt x="1165586" y="528817"/>
                  <a:pt x="1036037" y="510363"/>
                </a:cubicBezTo>
                <a:cubicBezTo>
                  <a:pt x="906488" y="491909"/>
                  <a:pt x="749631" y="503871"/>
                  <a:pt x="495052" y="510363"/>
                </a:cubicBezTo>
                <a:cubicBezTo>
                  <a:pt x="240473" y="516855"/>
                  <a:pt x="245254" y="533666"/>
                  <a:pt x="0" y="510363"/>
                </a:cubicBezTo>
                <a:cubicBezTo>
                  <a:pt x="-17405" y="403644"/>
                  <a:pt x="-25163" y="21910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528546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  <a:endParaRPr lang="id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4AFFAA-D164-48B2-BA39-B4D3694E7AE4}"/>
              </a:ext>
            </a:extLst>
          </p:cNvPr>
          <p:cNvSpPr txBox="1"/>
          <p:nvPr/>
        </p:nvSpPr>
        <p:spPr>
          <a:xfrm>
            <a:off x="1242892" y="4145442"/>
            <a:ext cx="24428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Computer Graphics</a:t>
            </a:r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B621D-413F-4979-9E06-12415C31C19E}"/>
              </a:ext>
            </a:extLst>
          </p:cNvPr>
          <p:cNvSpPr txBox="1"/>
          <p:nvPr/>
        </p:nvSpPr>
        <p:spPr>
          <a:xfrm>
            <a:off x="8596095" y="4145442"/>
            <a:ext cx="24428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Pattern Recognition</a:t>
            </a:r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DBC58-09B4-459F-80DE-B5FA8DF6CD19}"/>
              </a:ext>
            </a:extLst>
          </p:cNvPr>
          <p:cNvSpPr txBox="1"/>
          <p:nvPr/>
        </p:nvSpPr>
        <p:spPr>
          <a:xfrm>
            <a:off x="4947239" y="2438302"/>
            <a:ext cx="24428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Processing</a:t>
            </a:r>
            <a:endParaRPr lang="id-ID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15AD39ED-B06C-45F2-937F-269961A9F126}"/>
              </a:ext>
            </a:extLst>
          </p:cNvPr>
          <p:cNvSpPr/>
          <p:nvPr/>
        </p:nvSpPr>
        <p:spPr>
          <a:xfrm>
            <a:off x="3918095" y="4006943"/>
            <a:ext cx="478466" cy="646331"/>
          </a:xfrm>
          <a:custGeom>
            <a:avLst/>
            <a:gdLst>
              <a:gd name="connsiteX0" fmla="*/ 0 w 478466"/>
              <a:gd name="connsiteY0" fmla="*/ 239233 h 646331"/>
              <a:gd name="connsiteX1" fmla="*/ 239233 w 478466"/>
              <a:gd name="connsiteY1" fmla="*/ 0 h 646331"/>
              <a:gd name="connsiteX2" fmla="*/ 478466 w 478466"/>
              <a:gd name="connsiteY2" fmla="*/ 239233 h 646331"/>
              <a:gd name="connsiteX3" fmla="*/ 358850 w 478466"/>
              <a:gd name="connsiteY3" fmla="*/ 239233 h 646331"/>
              <a:gd name="connsiteX4" fmla="*/ 358850 w 478466"/>
              <a:gd name="connsiteY4" fmla="*/ 646331 h 646331"/>
              <a:gd name="connsiteX5" fmla="*/ 119617 w 478466"/>
              <a:gd name="connsiteY5" fmla="*/ 646331 h 646331"/>
              <a:gd name="connsiteX6" fmla="*/ 119617 w 478466"/>
              <a:gd name="connsiteY6" fmla="*/ 239233 h 646331"/>
              <a:gd name="connsiteX7" fmla="*/ 0 w 478466"/>
              <a:gd name="connsiteY7" fmla="*/ 239233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466" h="646331" fill="none" extrusionOk="0">
                <a:moveTo>
                  <a:pt x="0" y="239233"/>
                </a:moveTo>
                <a:cubicBezTo>
                  <a:pt x="105394" y="129201"/>
                  <a:pt x="125648" y="118187"/>
                  <a:pt x="239233" y="0"/>
                </a:cubicBezTo>
                <a:cubicBezTo>
                  <a:pt x="339663" y="109595"/>
                  <a:pt x="384476" y="150890"/>
                  <a:pt x="478466" y="239233"/>
                </a:cubicBezTo>
                <a:cubicBezTo>
                  <a:pt x="442548" y="243379"/>
                  <a:pt x="388847" y="236020"/>
                  <a:pt x="358850" y="239233"/>
                </a:cubicBezTo>
                <a:cubicBezTo>
                  <a:pt x="377915" y="384885"/>
                  <a:pt x="344967" y="526173"/>
                  <a:pt x="358850" y="646331"/>
                </a:cubicBezTo>
                <a:cubicBezTo>
                  <a:pt x="251274" y="644991"/>
                  <a:pt x="208025" y="653519"/>
                  <a:pt x="119617" y="646331"/>
                </a:cubicBezTo>
                <a:cubicBezTo>
                  <a:pt x="110277" y="543183"/>
                  <a:pt x="114264" y="336253"/>
                  <a:pt x="119617" y="239233"/>
                </a:cubicBezTo>
                <a:cubicBezTo>
                  <a:pt x="86998" y="240237"/>
                  <a:pt x="53724" y="239281"/>
                  <a:pt x="0" y="239233"/>
                </a:cubicBezTo>
                <a:close/>
              </a:path>
              <a:path w="478466" h="646331" stroke="0" extrusionOk="0">
                <a:moveTo>
                  <a:pt x="0" y="239233"/>
                </a:moveTo>
                <a:cubicBezTo>
                  <a:pt x="79593" y="151125"/>
                  <a:pt x="173775" y="67943"/>
                  <a:pt x="239233" y="0"/>
                </a:cubicBezTo>
                <a:cubicBezTo>
                  <a:pt x="326432" y="107167"/>
                  <a:pt x="373882" y="126339"/>
                  <a:pt x="478466" y="239233"/>
                </a:cubicBezTo>
                <a:cubicBezTo>
                  <a:pt x="421661" y="242254"/>
                  <a:pt x="417902" y="242535"/>
                  <a:pt x="358850" y="239233"/>
                </a:cubicBezTo>
                <a:cubicBezTo>
                  <a:pt x="340549" y="360382"/>
                  <a:pt x="357263" y="562106"/>
                  <a:pt x="358850" y="646331"/>
                </a:cubicBezTo>
                <a:cubicBezTo>
                  <a:pt x="274118" y="648534"/>
                  <a:pt x="232884" y="645488"/>
                  <a:pt x="119617" y="646331"/>
                </a:cubicBezTo>
                <a:cubicBezTo>
                  <a:pt x="120825" y="530444"/>
                  <a:pt x="119518" y="408987"/>
                  <a:pt x="119617" y="239233"/>
                </a:cubicBezTo>
                <a:cubicBezTo>
                  <a:pt x="82296" y="239193"/>
                  <a:pt x="32180" y="240489"/>
                  <a:pt x="0" y="239233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52456613">
                  <a:prstGeom prst="up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B6D4BCA-0839-454A-8F60-52813256004A}"/>
              </a:ext>
            </a:extLst>
          </p:cNvPr>
          <p:cNvSpPr/>
          <p:nvPr/>
        </p:nvSpPr>
        <p:spPr>
          <a:xfrm flipV="1">
            <a:off x="7940749" y="4006943"/>
            <a:ext cx="478466" cy="646331"/>
          </a:xfrm>
          <a:custGeom>
            <a:avLst/>
            <a:gdLst>
              <a:gd name="connsiteX0" fmla="*/ 0 w 478466"/>
              <a:gd name="connsiteY0" fmla="*/ 239233 h 646331"/>
              <a:gd name="connsiteX1" fmla="*/ 239233 w 478466"/>
              <a:gd name="connsiteY1" fmla="*/ 0 h 646331"/>
              <a:gd name="connsiteX2" fmla="*/ 478466 w 478466"/>
              <a:gd name="connsiteY2" fmla="*/ 239233 h 646331"/>
              <a:gd name="connsiteX3" fmla="*/ 358850 w 478466"/>
              <a:gd name="connsiteY3" fmla="*/ 239233 h 646331"/>
              <a:gd name="connsiteX4" fmla="*/ 358850 w 478466"/>
              <a:gd name="connsiteY4" fmla="*/ 646331 h 646331"/>
              <a:gd name="connsiteX5" fmla="*/ 119617 w 478466"/>
              <a:gd name="connsiteY5" fmla="*/ 646331 h 646331"/>
              <a:gd name="connsiteX6" fmla="*/ 119617 w 478466"/>
              <a:gd name="connsiteY6" fmla="*/ 239233 h 646331"/>
              <a:gd name="connsiteX7" fmla="*/ 0 w 478466"/>
              <a:gd name="connsiteY7" fmla="*/ 239233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466" h="646331" fill="none" extrusionOk="0">
                <a:moveTo>
                  <a:pt x="0" y="239233"/>
                </a:moveTo>
                <a:cubicBezTo>
                  <a:pt x="105394" y="129201"/>
                  <a:pt x="125648" y="118187"/>
                  <a:pt x="239233" y="0"/>
                </a:cubicBezTo>
                <a:cubicBezTo>
                  <a:pt x="339663" y="109595"/>
                  <a:pt x="384476" y="150890"/>
                  <a:pt x="478466" y="239233"/>
                </a:cubicBezTo>
                <a:cubicBezTo>
                  <a:pt x="442548" y="243379"/>
                  <a:pt x="388847" y="236020"/>
                  <a:pt x="358850" y="239233"/>
                </a:cubicBezTo>
                <a:cubicBezTo>
                  <a:pt x="377915" y="384885"/>
                  <a:pt x="344967" y="526173"/>
                  <a:pt x="358850" y="646331"/>
                </a:cubicBezTo>
                <a:cubicBezTo>
                  <a:pt x="251274" y="644991"/>
                  <a:pt x="208025" y="653519"/>
                  <a:pt x="119617" y="646331"/>
                </a:cubicBezTo>
                <a:cubicBezTo>
                  <a:pt x="110277" y="543183"/>
                  <a:pt x="114264" y="336253"/>
                  <a:pt x="119617" y="239233"/>
                </a:cubicBezTo>
                <a:cubicBezTo>
                  <a:pt x="86998" y="240237"/>
                  <a:pt x="53724" y="239281"/>
                  <a:pt x="0" y="239233"/>
                </a:cubicBezTo>
                <a:close/>
              </a:path>
              <a:path w="478466" h="646331" stroke="0" extrusionOk="0">
                <a:moveTo>
                  <a:pt x="0" y="239233"/>
                </a:moveTo>
                <a:cubicBezTo>
                  <a:pt x="79593" y="151125"/>
                  <a:pt x="173775" y="67943"/>
                  <a:pt x="239233" y="0"/>
                </a:cubicBezTo>
                <a:cubicBezTo>
                  <a:pt x="326432" y="107167"/>
                  <a:pt x="373882" y="126339"/>
                  <a:pt x="478466" y="239233"/>
                </a:cubicBezTo>
                <a:cubicBezTo>
                  <a:pt x="421661" y="242254"/>
                  <a:pt x="417902" y="242535"/>
                  <a:pt x="358850" y="239233"/>
                </a:cubicBezTo>
                <a:cubicBezTo>
                  <a:pt x="340549" y="360382"/>
                  <a:pt x="357263" y="562106"/>
                  <a:pt x="358850" y="646331"/>
                </a:cubicBezTo>
                <a:cubicBezTo>
                  <a:pt x="274118" y="648534"/>
                  <a:pt x="232884" y="645488"/>
                  <a:pt x="119617" y="646331"/>
                </a:cubicBezTo>
                <a:cubicBezTo>
                  <a:pt x="120825" y="530444"/>
                  <a:pt x="119518" y="408987"/>
                  <a:pt x="119617" y="239233"/>
                </a:cubicBezTo>
                <a:cubicBezTo>
                  <a:pt x="82296" y="239193"/>
                  <a:pt x="32180" y="240489"/>
                  <a:pt x="0" y="239233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52456613">
                  <a:prstGeom prst="up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DA8B3173-C2CE-465F-ADA1-9798C2CC393A}"/>
              </a:ext>
            </a:extLst>
          </p:cNvPr>
          <p:cNvSpPr/>
          <p:nvPr/>
        </p:nvSpPr>
        <p:spPr>
          <a:xfrm rot="5400000">
            <a:off x="5929421" y="3089886"/>
            <a:ext cx="478466" cy="646331"/>
          </a:xfrm>
          <a:custGeom>
            <a:avLst/>
            <a:gdLst>
              <a:gd name="connsiteX0" fmla="*/ 0 w 478466"/>
              <a:gd name="connsiteY0" fmla="*/ 239233 h 646331"/>
              <a:gd name="connsiteX1" fmla="*/ 239233 w 478466"/>
              <a:gd name="connsiteY1" fmla="*/ 0 h 646331"/>
              <a:gd name="connsiteX2" fmla="*/ 478466 w 478466"/>
              <a:gd name="connsiteY2" fmla="*/ 239233 h 646331"/>
              <a:gd name="connsiteX3" fmla="*/ 358850 w 478466"/>
              <a:gd name="connsiteY3" fmla="*/ 239233 h 646331"/>
              <a:gd name="connsiteX4" fmla="*/ 358850 w 478466"/>
              <a:gd name="connsiteY4" fmla="*/ 646331 h 646331"/>
              <a:gd name="connsiteX5" fmla="*/ 119617 w 478466"/>
              <a:gd name="connsiteY5" fmla="*/ 646331 h 646331"/>
              <a:gd name="connsiteX6" fmla="*/ 119617 w 478466"/>
              <a:gd name="connsiteY6" fmla="*/ 239233 h 646331"/>
              <a:gd name="connsiteX7" fmla="*/ 0 w 478466"/>
              <a:gd name="connsiteY7" fmla="*/ 239233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466" h="646331" fill="none" extrusionOk="0">
                <a:moveTo>
                  <a:pt x="0" y="239233"/>
                </a:moveTo>
                <a:cubicBezTo>
                  <a:pt x="105394" y="129201"/>
                  <a:pt x="125648" y="118187"/>
                  <a:pt x="239233" y="0"/>
                </a:cubicBezTo>
                <a:cubicBezTo>
                  <a:pt x="339663" y="109595"/>
                  <a:pt x="384476" y="150890"/>
                  <a:pt x="478466" y="239233"/>
                </a:cubicBezTo>
                <a:cubicBezTo>
                  <a:pt x="442548" y="243379"/>
                  <a:pt x="388847" y="236020"/>
                  <a:pt x="358850" y="239233"/>
                </a:cubicBezTo>
                <a:cubicBezTo>
                  <a:pt x="377915" y="384885"/>
                  <a:pt x="344967" y="526173"/>
                  <a:pt x="358850" y="646331"/>
                </a:cubicBezTo>
                <a:cubicBezTo>
                  <a:pt x="251274" y="644991"/>
                  <a:pt x="208025" y="653519"/>
                  <a:pt x="119617" y="646331"/>
                </a:cubicBezTo>
                <a:cubicBezTo>
                  <a:pt x="110277" y="543183"/>
                  <a:pt x="114264" y="336253"/>
                  <a:pt x="119617" y="239233"/>
                </a:cubicBezTo>
                <a:cubicBezTo>
                  <a:pt x="86998" y="240237"/>
                  <a:pt x="53724" y="239281"/>
                  <a:pt x="0" y="239233"/>
                </a:cubicBezTo>
                <a:close/>
              </a:path>
              <a:path w="478466" h="646331" stroke="0" extrusionOk="0">
                <a:moveTo>
                  <a:pt x="0" y="239233"/>
                </a:moveTo>
                <a:cubicBezTo>
                  <a:pt x="79593" y="151125"/>
                  <a:pt x="173775" y="67943"/>
                  <a:pt x="239233" y="0"/>
                </a:cubicBezTo>
                <a:cubicBezTo>
                  <a:pt x="326432" y="107167"/>
                  <a:pt x="373882" y="126339"/>
                  <a:pt x="478466" y="239233"/>
                </a:cubicBezTo>
                <a:cubicBezTo>
                  <a:pt x="421661" y="242254"/>
                  <a:pt x="417902" y="242535"/>
                  <a:pt x="358850" y="239233"/>
                </a:cubicBezTo>
                <a:cubicBezTo>
                  <a:pt x="340549" y="360382"/>
                  <a:pt x="357263" y="562106"/>
                  <a:pt x="358850" y="646331"/>
                </a:cubicBezTo>
                <a:cubicBezTo>
                  <a:pt x="274118" y="648534"/>
                  <a:pt x="232884" y="645488"/>
                  <a:pt x="119617" y="646331"/>
                </a:cubicBezTo>
                <a:cubicBezTo>
                  <a:pt x="120825" y="530444"/>
                  <a:pt x="119518" y="408987"/>
                  <a:pt x="119617" y="239233"/>
                </a:cubicBezTo>
                <a:cubicBezTo>
                  <a:pt x="82296" y="239193"/>
                  <a:pt x="32180" y="240489"/>
                  <a:pt x="0" y="239233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52456613">
                  <a:prstGeom prst="up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22526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367B9-C437-407C-968D-95A1D08579F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Improved visual information for Human Interpretation</a:t>
            </a:r>
          </a:p>
          <a:p>
            <a:r>
              <a:rPr lang="en-US" dirty="0"/>
              <a:t>Storage, transmission and representation for Machine Perception automation</a:t>
            </a:r>
          </a:p>
          <a:p>
            <a:r>
              <a:rPr lang="en-US" dirty="0"/>
              <a:t>Emphasizes the procedure for extracting image information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670210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Image Processing Examples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2709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50ECC-D7C8-4EC2-AB65-5EECA8B7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5209" y="5352078"/>
            <a:ext cx="172878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B1E50197-D1C1-433D-A7DA-331C6BF9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3679" y="4772285"/>
            <a:ext cx="1728787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1">
            <a:extLst>
              <a:ext uri="{FF2B5EF4-FFF2-40B4-BE49-F238E27FC236}">
                <a16:creationId xmlns:a16="http://schemas.microsoft.com/office/drawing/2014/main" id="{1E49DD6C-58A0-4456-828E-B3980DDAF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1239" y="1945877"/>
            <a:ext cx="3984625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utumn Coast">
            <a:extLst>
              <a:ext uri="{FF2B5EF4-FFF2-40B4-BE49-F238E27FC236}">
                <a16:creationId xmlns:a16="http://schemas.microsoft.com/office/drawing/2014/main" id="{9D83355F-AE43-4852-BDA0-90AB4731F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6756" y="1588116"/>
            <a:ext cx="403225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9054630-761B-4A95-8F4C-ED1693DA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964" y="4797425"/>
            <a:ext cx="24860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09F97E71-82C6-49CD-8F21-6228332C7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2664" y="4441469"/>
            <a:ext cx="1728787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91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Histogram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B1927-C4DD-40E5-8A96-7064E46B04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979" y="1895060"/>
            <a:ext cx="8228041" cy="44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6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1DD71C-4C3B-4280-9423-CDF99FF2CF3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30" y="2094896"/>
            <a:ext cx="4819859" cy="36391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B415-6A53-4755-81B9-534426B0F3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09FCF6-DD5A-4574-9F7B-5D484A24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Eye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5A477-0FC0-4701-AC65-5A306BEDC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0137D1-94C2-4987-B074-531D578B81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857" y="2094896"/>
            <a:ext cx="1191318" cy="3639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B156CC-8628-4ADC-9C7E-E4E128FF68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140" y="2094896"/>
            <a:ext cx="4848254" cy="36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8977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246A9-A0E3-4A29-889F-3BE5275A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1" y="2264731"/>
            <a:ext cx="5858948" cy="1966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03EC2A-B9A2-4A26-8DEC-C524408591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0805" y="4231061"/>
            <a:ext cx="5858949" cy="1966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3387E8-D4C1-413A-AFF3-607EC1A8C8AE}"/>
              </a:ext>
            </a:extLst>
          </p:cNvPr>
          <p:cNvSpPr txBox="1"/>
          <p:nvPr/>
        </p:nvSpPr>
        <p:spPr>
          <a:xfrm>
            <a:off x="1881805" y="4375623"/>
            <a:ext cx="26344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Sharpening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E4C803-8885-4754-8FB2-1862FEB001E6}"/>
              </a:ext>
            </a:extLst>
          </p:cNvPr>
          <p:cNvSpPr txBox="1"/>
          <p:nvPr/>
        </p:nvSpPr>
        <p:spPr>
          <a:xfrm>
            <a:off x="7743039" y="3658269"/>
            <a:ext cx="26344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Noise Filtering</a:t>
            </a:r>
          </a:p>
        </p:txBody>
      </p:sp>
    </p:spTree>
    <p:extLst>
      <p:ext uri="{BB962C8B-B14F-4D97-AF65-F5344CB8AC3E}">
        <p14:creationId xmlns:p14="http://schemas.microsoft.com/office/powerpoint/2010/main" val="4713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Restoration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246A9-A0E3-4A29-889F-3BE5275A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58409" y="2488019"/>
            <a:ext cx="6453026" cy="25447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3387E8-D4C1-413A-AFF3-607EC1A8C8AE}"/>
              </a:ext>
            </a:extLst>
          </p:cNvPr>
          <p:cNvSpPr txBox="1"/>
          <p:nvPr/>
        </p:nvSpPr>
        <p:spPr>
          <a:xfrm>
            <a:off x="4153822" y="5152250"/>
            <a:ext cx="26344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Deblurring</a:t>
            </a:r>
          </a:p>
        </p:txBody>
      </p:sp>
    </p:spTree>
    <p:extLst>
      <p:ext uri="{BB962C8B-B14F-4D97-AF65-F5344CB8AC3E}">
        <p14:creationId xmlns:p14="http://schemas.microsoft.com/office/powerpoint/2010/main" val="367176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Image Compression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387E8-D4C1-413A-AFF3-607EC1A8C8AE}"/>
              </a:ext>
            </a:extLst>
          </p:cNvPr>
          <p:cNvSpPr txBox="1"/>
          <p:nvPr/>
        </p:nvSpPr>
        <p:spPr>
          <a:xfrm>
            <a:off x="277367" y="5479034"/>
            <a:ext cx="26344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bitmap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63ACF2-FF47-4848-BB80-EC7B72943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2645424"/>
            <a:ext cx="11982893" cy="25065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7885F1-F2AD-4E42-A1C0-80DC175A96C2}"/>
              </a:ext>
            </a:extLst>
          </p:cNvPr>
          <p:cNvSpPr txBox="1"/>
          <p:nvPr/>
        </p:nvSpPr>
        <p:spPr>
          <a:xfrm>
            <a:off x="4833109" y="5446768"/>
            <a:ext cx="26344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JPEG 80%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A98BB-DA68-4528-963C-0F5A154D2CC0}"/>
              </a:ext>
            </a:extLst>
          </p:cNvPr>
          <p:cNvSpPr txBox="1"/>
          <p:nvPr/>
        </p:nvSpPr>
        <p:spPr>
          <a:xfrm>
            <a:off x="9388851" y="5414502"/>
            <a:ext cx="26344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JPEG 20%</a:t>
            </a:r>
          </a:p>
        </p:txBody>
      </p:sp>
    </p:spTree>
    <p:extLst>
      <p:ext uri="{BB962C8B-B14F-4D97-AF65-F5344CB8AC3E}">
        <p14:creationId xmlns:p14="http://schemas.microsoft.com/office/powerpoint/2010/main" val="197975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387E8-D4C1-413A-AFF3-607EC1A8C8AE}"/>
              </a:ext>
            </a:extLst>
          </p:cNvPr>
          <p:cNvSpPr txBox="1"/>
          <p:nvPr/>
        </p:nvSpPr>
        <p:spPr>
          <a:xfrm>
            <a:off x="3515869" y="5152250"/>
            <a:ext cx="263448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Edge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0D817-AE9F-48B1-B2CF-BF1CE4A5F3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6745" y="2707797"/>
            <a:ext cx="1634203" cy="2295845"/>
          </a:xfrm>
          <a:prstGeom prst="rect">
            <a:avLst/>
          </a:prstGeom>
        </p:spPr>
      </p:pic>
      <p:pic>
        <p:nvPicPr>
          <p:cNvPr id="9" name="Picture 8" descr="A person wearing a hat&#10;&#10;Description automatically generated">
            <a:extLst>
              <a:ext uri="{FF2B5EF4-FFF2-40B4-BE49-F238E27FC236}">
                <a16:creationId xmlns:a16="http://schemas.microsoft.com/office/drawing/2014/main" id="{FFEEECAC-C866-45DD-BAF1-C68C9E3D06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382" y="2700665"/>
            <a:ext cx="2275363" cy="2302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0817CC-98C5-4A55-8623-71D34B9F96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8496" y="2732412"/>
            <a:ext cx="2240267" cy="22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3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</a:p>
        </p:txBody>
      </p:sp>
      <p:pic>
        <p:nvPicPr>
          <p:cNvPr id="5" name="Picture 4" descr="A person wearing a hat&#10;&#10;Description automatically generated">
            <a:extLst>
              <a:ext uri="{FF2B5EF4-FFF2-40B4-BE49-F238E27FC236}">
                <a16:creationId xmlns:a16="http://schemas.microsoft.com/office/drawing/2014/main" id="{CDAF5458-D62A-47F1-9CD6-7CB193A6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4" y="2554213"/>
            <a:ext cx="5943600" cy="2905125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6A4169F0-C60D-4B27-BC10-73D16C2B62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2608" y="2554212"/>
            <a:ext cx="5047167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8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9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Why Image Processing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25381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367B9-C437-407C-968D-95A1D08579F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Processing an image so as to produce an image that matches our expectations, or the quality is better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Viewpoint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892FD-F111-496D-BA67-14C6F2A6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82" y="3072822"/>
            <a:ext cx="6628635" cy="296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31606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Illusion and </a:t>
            </a:r>
            <a:r>
              <a:rPr lang="id-ID" dirty="0"/>
              <a:t>Ambiguity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D77E8-F181-4554-884E-B55B4D058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177" y="2160982"/>
            <a:ext cx="8071646" cy="34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1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6E2E4D-C5E5-4F9B-9B92-BF81B1C3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932" y="839661"/>
            <a:ext cx="8233168" cy="54256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Ambiguity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D77E8-F181-4554-884E-B55B4D05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82098" y="3721396"/>
            <a:ext cx="4743042" cy="2049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1CC23-DB53-4EFF-8EFC-47843A235C16}"/>
              </a:ext>
            </a:extLst>
          </p:cNvPr>
          <p:cNvSpPr txBox="1"/>
          <p:nvPr/>
        </p:nvSpPr>
        <p:spPr>
          <a:xfrm>
            <a:off x="486834" y="2129177"/>
            <a:ext cx="302191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Humans assume light from above </a:t>
            </a:r>
            <a:br>
              <a:rPr lang="en-US" dirty="0"/>
            </a:br>
            <a:r>
              <a:rPr lang="en-US" dirty="0"/>
              <a:t>(and the blueness also tells you distance)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915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664D62-72F2-4B68-AA1B-D3281FB6815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017" y="1878481"/>
            <a:ext cx="8485668" cy="437355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1933C-BE9F-4325-87E6-390F951F52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86E3A-F4A5-4211-998A-65E92F31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Electromagnetic Spectrum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2ABBE-D8E5-498F-A270-4EB4EAF3A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7177470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1C4C4BF-D2FC-40F8-A883-87D72FC62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6326" y="2303277"/>
            <a:ext cx="6899348" cy="3395773"/>
          </a:xfrm>
          <a:prstGeom prst="rect">
            <a:avLst/>
          </a:prstGeom>
        </p:spPr>
      </p:pic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575A9-953E-4D33-A459-A36DC6324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326" y="2303276"/>
            <a:ext cx="6899348" cy="33957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Illusion and </a:t>
            </a:r>
            <a:r>
              <a:rPr lang="id-ID" dirty="0"/>
              <a:t>Ambiguity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4619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C4C4BF-D2FC-40F8-A883-87D72FC62C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0965" y="2303277"/>
            <a:ext cx="3610070" cy="339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575A9-953E-4D33-A459-A36DC63246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0965" y="2303276"/>
            <a:ext cx="3610070" cy="33957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Illusion and </a:t>
            </a:r>
            <a:r>
              <a:rPr lang="id-ID" dirty="0"/>
              <a:t>Ambiguity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072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6"/>
            <a:ext cx="11101917" cy="1069848"/>
          </a:xfrm>
        </p:spPr>
        <p:txBody>
          <a:bodyPr/>
          <a:lstStyle/>
          <a:p>
            <a:r>
              <a:rPr lang="en-US" dirty="0"/>
              <a:t>Optical Illusion </a:t>
            </a:r>
            <a:br>
              <a:rPr lang="en-US" dirty="0"/>
            </a:br>
            <a:r>
              <a:rPr lang="en-US" dirty="0"/>
              <a:t>and </a:t>
            </a:r>
            <a:r>
              <a:rPr lang="id-ID" dirty="0"/>
              <a:t>Ambiguity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6" name="Picture 5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DB4046F2-CA6A-49B6-A630-50F305ACCD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17" y="283765"/>
            <a:ext cx="4364533" cy="62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C5D03-9DE0-444D-8103-ABF0001393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Image repair or modification to improve visual quality or highlight some aspects of the information contained in the image</a:t>
            </a:r>
          </a:p>
          <a:p>
            <a:r>
              <a:rPr lang="en-US" dirty="0"/>
              <a:t>Elements in the image need to be grouped, matched or measured</a:t>
            </a:r>
          </a:p>
          <a:p>
            <a:r>
              <a:rPr lang="en-US" dirty="0"/>
              <a:t>Some images need to be combined with other parts of the image.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Image Processing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0673770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 Computer Vision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85AFC3D-221A-4E5B-88B1-793590E94B4C}"/>
              </a:ext>
            </a:extLst>
          </p:cNvPr>
          <p:cNvGraphicFramePr>
            <a:graphicFrameLocks noGrp="1"/>
          </p:cNvGraphicFramePr>
          <p:nvPr>
            <p:ph sz="quarter" idx="14"/>
          </p:nvPr>
        </p:nvGraphicFramePr>
        <p:xfrm>
          <a:off x="519878" y="2009774"/>
          <a:ext cx="9787904" cy="4324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93952">
                  <a:extLst>
                    <a:ext uri="{9D8B030D-6E8A-4147-A177-3AD203B41FA5}">
                      <a16:colId xmlns:a16="http://schemas.microsoft.com/office/drawing/2014/main" val="144336795"/>
                    </a:ext>
                  </a:extLst>
                </a:gridCol>
                <a:gridCol w="4893952">
                  <a:extLst>
                    <a:ext uri="{9D8B030D-6E8A-4147-A177-3AD203B41FA5}">
                      <a16:colId xmlns:a16="http://schemas.microsoft.com/office/drawing/2014/main" val="3807270549"/>
                    </a:ext>
                  </a:extLst>
                </a:gridCol>
              </a:tblGrid>
              <a:tr h="55803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Process level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Example Algorithm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740785"/>
                  </a:ext>
                </a:extLst>
              </a:tr>
              <a:tr h="7532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 Acquisition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Representation, Acquisition, Sampling, Quantification, Compression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828439"/>
                  </a:ext>
                </a:extLst>
              </a:tr>
              <a:tr h="7532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Preprocessing, </a:t>
                      </a:r>
                    </a:p>
                    <a:p>
                      <a:pPr algn="ctr"/>
                      <a:r>
                        <a:rPr lang="en-US" dirty="0"/>
                        <a:t>Image-to-image Transformation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Noise Removal, Contrast Enhancement</a:t>
                      </a:r>
                    </a:p>
                    <a:p>
                      <a:pPr algn="ctr"/>
                      <a:r>
                        <a:rPr lang="en-US" dirty="0"/>
                        <a:t>Edge Detection, Restoration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474696"/>
                  </a:ext>
                </a:extLst>
              </a:tr>
              <a:tr h="7532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Lowest-level Feature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Texture Detection, Segmentation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992249"/>
                  </a:ext>
                </a:extLst>
              </a:tr>
              <a:tr h="7532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Intermediate-level Feature Extraction,</a:t>
                      </a:r>
                    </a:p>
                    <a:p>
                      <a:pPr algn="ctr"/>
                      <a:r>
                        <a:rPr lang="en-US" dirty="0"/>
                        <a:t>Image-to-parameter Transformation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Pattern Matching, Feature Selection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57432"/>
                  </a:ext>
                </a:extLst>
              </a:tr>
              <a:tr h="7532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High-level scene interpretation, Pattern-to-Decision Transformation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Model-based Recognition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70176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44544C5-8CF6-4F06-BE19-755D87E653A4}"/>
              </a:ext>
            </a:extLst>
          </p:cNvPr>
          <p:cNvSpPr txBox="1"/>
          <p:nvPr/>
        </p:nvSpPr>
        <p:spPr>
          <a:xfrm rot="16200000">
            <a:off x="10024844" y="3008898"/>
            <a:ext cx="1638360" cy="7895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dirty="0"/>
              <a:t>Image 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E81927-7D5E-4C53-894B-D42A88ABE4AC}"/>
              </a:ext>
            </a:extLst>
          </p:cNvPr>
          <p:cNvSpPr txBox="1"/>
          <p:nvPr/>
        </p:nvSpPr>
        <p:spPr>
          <a:xfrm rot="16200000">
            <a:off x="10802953" y="3803628"/>
            <a:ext cx="1811202" cy="7895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dirty="0"/>
              <a:t>Image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299AB-383F-494C-AF3D-C48A30900253}"/>
              </a:ext>
            </a:extLst>
          </p:cNvPr>
          <p:cNvSpPr txBox="1"/>
          <p:nvPr/>
        </p:nvSpPr>
        <p:spPr>
          <a:xfrm rot="16200000">
            <a:off x="9938423" y="4970680"/>
            <a:ext cx="1811202" cy="7895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dirty="0"/>
              <a:t>Computer /Robot Vision</a:t>
            </a:r>
          </a:p>
        </p:txBody>
      </p:sp>
    </p:spTree>
    <p:extLst>
      <p:ext uri="{BB962C8B-B14F-4D97-AF65-F5344CB8AC3E}">
        <p14:creationId xmlns:p14="http://schemas.microsoft.com/office/powerpoint/2010/main" val="99186704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Modern Image Processing </a:t>
            </a:r>
            <a:br>
              <a:rPr lang="en-US" dirty="0"/>
            </a:br>
            <a:r>
              <a:rPr lang="en-US" dirty="0"/>
              <a:t>for Computer Vision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2169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367B9-C437-407C-968D-95A1D08579F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Model capabilities are </a:t>
            </a:r>
            <a:r>
              <a:rPr lang="en-US" dirty="0">
                <a:solidFill>
                  <a:srgbClr val="FF0000"/>
                </a:solidFill>
              </a:rPr>
              <a:t>limited</a:t>
            </a:r>
          </a:p>
          <a:p>
            <a:r>
              <a:rPr lang="en-US" dirty="0"/>
              <a:t>Mostly </a:t>
            </a:r>
            <a:r>
              <a:rPr lang="en-US" dirty="0">
                <a:solidFill>
                  <a:srgbClr val="FF0000"/>
                </a:solidFill>
              </a:rPr>
              <a:t>handcrafted</a:t>
            </a:r>
            <a:r>
              <a:rPr lang="en-US" dirty="0"/>
              <a:t> algorithms and techniques</a:t>
            </a:r>
          </a:p>
          <a:p>
            <a:r>
              <a:rPr lang="en-US" dirty="0">
                <a:solidFill>
                  <a:srgbClr val="FF0000"/>
                </a:solidFill>
              </a:rPr>
              <a:t>Limited</a:t>
            </a:r>
            <a:r>
              <a:rPr lang="en-US" dirty="0"/>
              <a:t> data, </a:t>
            </a:r>
            <a:r>
              <a:rPr lang="en-US" dirty="0">
                <a:solidFill>
                  <a:srgbClr val="FF0000"/>
                </a:solidFill>
              </a:rPr>
              <a:t>synthetic</a:t>
            </a:r>
            <a:r>
              <a:rPr lang="en-US" dirty="0"/>
              <a:t> images</a:t>
            </a:r>
          </a:p>
          <a:p>
            <a:r>
              <a:rPr lang="en-US" dirty="0"/>
              <a:t>Only works in a </a:t>
            </a:r>
            <a:r>
              <a:rPr lang="en-US" dirty="0">
                <a:solidFill>
                  <a:srgbClr val="FF0000"/>
                </a:solidFill>
              </a:rPr>
              <a:t>controlled</a:t>
            </a:r>
            <a:r>
              <a:rPr lang="en-US" dirty="0"/>
              <a:t> environment</a:t>
            </a:r>
          </a:p>
          <a:p>
            <a:endParaRPr lang="en-US" dirty="0"/>
          </a:p>
          <a:p>
            <a:r>
              <a:rPr lang="en-US" dirty="0"/>
              <a:t>Need to </a:t>
            </a:r>
            <a:r>
              <a:rPr lang="en-US" dirty="0">
                <a:solidFill>
                  <a:srgbClr val="0000FF"/>
                </a:solidFill>
              </a:rPr>
              <a:t>preprocess</a:t>
            </a:r>
            <a:r>
              <a:rPr lang="en-US" dirty="0"/>
              <a:t> the image to help recognition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Computer Vision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466152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367B9-C437-407C-968D-95A1D08579F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Higher</a:t>
            </a:r>
            <a:r>
              <a:rPr lang="en-US" dirty="0"/>
              <a:t> Model capabilities</a:t>
            </a:r>
          </a:p>
          <a:p>
            <a:r>
              <a:rPr lang="en-US" dirty="0"/>
              <a:t>Works </a:t>
            </a:r>
            <a:r>
              <a:rPr lang="en-US" dirty="0">
                <a:solidFill>
                  <a:srgbClr val="0000FF"/>
                </a:solidFill>
              </a:rPr>
              <a:t>better with more data </a:t>
            </a:r>
            <a:r>
              <a:rPr lang="en-US" dirty="0"/>
              <a:t>(Neural Net Family)</a:t>
            </a:r>
          </a:p>
          <a:p>
            <a:r>
              <a:rPr lang="en-US" dirty="0"/>
              <a:t>Carelessly preprocessing images may turn the data </a:t>
            </a:r>
            <a:r>
              <a:rPr lang="en-US" dirty="0">
                <a:solidFill>
                  <a:srgbClr val="FF0000"/>
                </a:solidFill>
              </a:rPr>
              <a:t>too sterile</a:t>
            </a:r>
          </a:p>
          <a:p>
            <a:r>
              <a:rPr lang="en-US" dirty="0"/>
              <a:t>Leads to </a:t>
            </a:r>
            <a:r>
              <a:rPr lang="en-US" dirty="0">
                <a:solidFill>
                  <a:srgbClr val="FF0000"/>
                </a:solidFill>
              </a:rPr>
              <a:t>Overfitting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Increase the image variation </a:t>
            </a:r>
            <a:r>
              <a:rPr lang="en-US" dirty="0"/>
              <a:t>to simulate the real-world condition</a:t>
            </a:r>
            <a:endParaRPr lang="id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 Vision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3406549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car, table, photo, sitting&#10;&#10;Description automatically generated">
            <a:extLst>
              <a:ext uri="{FF2B5EF4-FFF2-40B4-BE49-F238E27FC236}">
                <a16:creationId xmlns:a16="http://schemas.microsoft.com/office/drawing/2014/main" id="{E16E6F76-2552-4CB2-BD85-541AB3A37B3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338105" y="2037858"/>
            <a:ext cx="7399374" cy="416214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4D27B1-F5D7-4A2C-8514-FE679AE8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 Vision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9227794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ABD6-AE93-4B6E-B785-06556F77D8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182C0-4FC3-4BA4-B433-40C1D2A983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7F0E26-78CA-4424-A751-C4B6E978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753908"/>
              </p:ext>
            </p:extLst>
          </p:nvPr>
        </p:nvGraphicFramePr>
        <p:xfrm>
          <a:off x="1889125" y="1394825"/>
          <a:ext cx="8642350" cy="4878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2350">
                  <a:extLst>
                    <a:ext uri="{9D8B030D-6E8A-4147-A177-3AD203B41FA5}">
                      <a16:colId xmlns:a16="http://schemas.microsoft.com/office/drawing/2014/main" val="1622553000"/>
                    </a:ext>
                  </a:extLst>
                </a:gridCol>
              </a:tblGrid>
              <a:tr h="2088642">
                <a:tc>
                  <a:txBody>
                    <a:bodyPr/>
                    <a:lstStyle/>
                    <a:p>
                      <a:r>
                        <a:rPr lang="en-US" dirty="0"/>
                        <a:t>Classic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232400"/>
                  </a:ext>
                </a:extLst>
              </a:tr>
              <a:tr h="2790339">
                <a:tc>
                  <a:txBody>
                    <a:bodyPr/>
                    <a:lstStyle/>
                    <a:p>
                      <a:r>
                        <a:rPr lang="en-US" dirty="0"/>
                        <a:t>Deep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36375"/>
                  </a:ext>
                </a:extLst>
              </a:tr>
            </a:tbl>
          </a:graphicData>
        </a:graphic>
      </p:graphicFrame>
      <p:pic>
        <p:nvPicPr>
          <p:cNvPr id="9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C22A3CF8-D95B-4F1A-B4ED-CA64A9A7F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05807" y="4717548"/>
            <a:ext cx="1150320" cy="11820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CAF96A-B27B-43CB-B456-A6DD73F15EC5}"/>
              </a:ext>
            </a:extLst>
          </p:cNvPr>
          <p:cNvSpPr/>
          <p:nvPr/>
        </p:nvSpPr>
        <p:spPr>
          <a:xfrm>
            <a:off x="3784600" y="1968826"/>
            <a:ext cx="2660831" cy="962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Feature Extractions</a:t>
            </a:r>
          </a:p>
        </p:txBody>
      </p:sp>
      <p:pic>
        <p:nvPicPr>
          <p:cNvPr id="11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B12DB655-AE50-4C24-9290-C8D366E32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05807" y="1859040"/>
            <a:ext cx="1150320" cy="11820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CEE00D-1FE6-4652-A9F3-3C1AFD6BDF23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3156127" y="2450075"/>
            <a:ext cx="628473" cy="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EB6259-CDC1-4760-82F2-4FEAA1809804}"/>
              </a:ext>
            </a:extLst>
          </p:cNvPr>
          <p:cNvCxnSpPr>
            <a:cxnSpLocks/>
          </p:cNvCxnSpPr>
          <p:nvPr/>
        </p:nvCxnSpPr>
        <p:spPr>
          <a:xfrm>
            <a:off x="6472870" y="2329423"/>
            <a:ext cx="2068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0EFE868-361C-45DF-BB58-3E4E4E156066}"/>
              </a:ext>
            </a:extLst>
          </p:cNvPr>
          <p:cNvSpPr/>
          <p:nvPr/>
        </p:nvSpPr>
        <p:spPr>
          <a:xfrm>
            <a:off x="8627491" y="1968823"/>
            <a:ext cx="1478814" cy="9625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c-Class scores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329B91-4DC5-47DC-B775-AA78EB292410}"/>
              </a:ext>
            </a:extLst>
          </p:cNvPr>
          <p:cNvCxnSpPr>
            <a:cxnSpLocks/>
          </p:cNvCxnSpPr>
          <p:nvPr/>
        </p:nvCxnSpPr>
        <p:spPr>
          <a:xfrm flipH="1">
            <a:off x="6472870" y="2639897"/>
            <a:ext cx="2127182" cy="6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69E29A-A277-4165-97BA-7AE54AC9F3DA}"/>
              </a:ext>
            </a:extLst>
          </p:cNvPr>
          <p:cNvSpPr/>
          <p:nvPr/>
        </p:nvSpPr>
        <p:spPr>
          <a:xfrm>
            <a:off x="7122938" y="2769867"/>
            <a:ext cx="107593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</a:rPr>
              <a:t>training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B454F5-140E-4EFB-A288-DD45A99110B0}"/>
              </a:ext>
            </a:extLst>
          </p:cNvPr>
          <p:cNvCxnSpPr/>
          <p:nvPr/>
        </p:nvCxnSpPr>
        <p:spPr>
          <a:xfrm>
            <a:off x="3172248" y="5505101"/>
            <a:ext cx="5303520" cy="6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9455A89-C0A5-4B9A-A558-C0B48CFCA6D3}"/>
              </a:ext>
            </a:extLst>
          </p:cNvPr>
          <p:cNvSpPr/>
          <p:nvPr/>
        </p:nvSpPr>
        <p:spPr>
          <a:xfrm>
            <a:off x="8627491" y="4948403"/>
            <a:ext cx="1478814" cy="9625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c-Class scores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1B7200-4D97-42B8-B23C-8F2CB2E4970C}"/>
              </a:ext>
            </a:extLst>
          </p:cNvPr>
          <p:cNvCxnSpPr/>
          <p:nvPr/>
        </p:nvCxnSpPr>
        <p:spPr>
          <a:xfrm flipH="1">
            <a:off x="3323772" y="5660628"/>
            <a:ext cx="5252149" cy="6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13054B7-A998-4F56-B5AE-FAB43D83EAAF}"/>
              </a:ext>
            </a:extLst>
          </p:cNvPr>
          <p:cNvSpPr/>
          <p:nvPr/>
        </p:nvSpPr>
        <p:spPr>
          <a:xfrm>
            <a:off x="5558032" y="5726239"/>
            <a:ext cx="107593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</a:rPr>
              <a:t>training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769F5-FBAA-443E-8715-2C9BE2794975}"/>
              </a:ext>
            </a:extLst>
          </p:cNvPr>
          <p:cNvSpPr/>
          <p:nvPr/>
        </p:nvSpPr>
        <p:spPr>
          <a:xfrm>
            <a:off x="6931162" y="1907795"/>
            <a:ext cx="1150319" cy="6373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EFF851-554B-4DD2-A42B-56643963E636}"/>
              </a:ext>
            </a:extLst>
          </p:cNvPr>
          <p:cNvSpPr/>
          <p:nvPr/>
        </p:nvSpPr>
        <p:spPr>
          <a:xfrm>
            <a:off x="3776520" y="4320834"/>
            <a:ext cx="4230578" cy="962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End-to-end learning </a:t>
            </a:r>
            <a:br>
              <a:rPr lang="en-US" sz="2000" dirty="0"/>
            </a:br>
            <a:r>
              <a:rPr lang="en-US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083755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8" grpId="0" animBg="1"/>
      <p:bldP spid="20" grpId="0" animBg="1"/>
      <p:bldP spid="22" grpId="0" animBg="1"/>
      <p:bldP spid="1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1933C-BE9F-4325-87E6-390F951F52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86E3A-F4A5-4211-998A-65E92F31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The Physics of Light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2ABBE-D8E5-498F-A270-4EB4EAF3A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32B7D4-3FA1-40A3-9F51-1F491A7890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608" y="2009775"/>
            <a:ext cx="7880485" cy="4025900"/>
          </a:xfrm>
        </p:spPr>
      </p:pic>
    </p:spTree>
    <p:extLst>
      <p:ext uri="{BB962C8B-B14F-4D97-AF65-F5344CB8AC3E}">
        <p14:creationId xmlns:p14="http://schemas.microsoft.com/office/powerpoint/2010/main" val="1144621761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Data Availability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3069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9DDE8D-AD0C-4C31-A874-E877189276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Curse of Dimensionality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higher the dimensions </a:t>
            </a:r>
            <a:r>
              <a:rPr lang="en-US" sz="2400" dirty="0"/>
              <a:t>of a data, </a:t>
            </a:r>
            <a:br>
              <a:rPr lang="en-US" sz="2400" dirty="0"/>
            </a:br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more data is needed </a:t>
            </a:r>
            <a:r>
              <a:rPr lang="en-US" sz="2400" dirty="0"/>
              <a:t>to represent the distribution</a:t>
            </a:r>
          </a:p>
          <a:p>
            <a:pPr>
              <a:lnSpc>
                <a:spcPct val="120000"/>
              </a:lnSpc>
            </a:pPr>
            <a:r>
              <a:rPr lang="en-US" dirty="0"/>
              <a:t>Deep Learning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To improve the performance of Deep Neural Networks, </a:t>
            </a:r>
            <a:br>
              <a:rPr lang="en-US" sz="2400" dirty="0"/>
            </a:br>
            <a:r>
              <a:rPr lang="en-US" sz="2400" dirty="0"/>
              <a:t>more data is needed for the training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09682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366E7-8BC4-4622-8B1A-E76140F02A6D}"/>
              </a:ext>
            </a:extLst>
          </p:cNvPr>
          <p:cNvCxnSpPr/>
          <p:nvPr/>
        </p:nvCxnSpPr>
        <p:spPr>
          <a:xfrm flipV="1">
            <a:off x="2334596" y="2194178"/>
            <a:ext cx="0" cy="3547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3B963E-6066-4031-BA21-53938144E81A}"/>
              </a:ext>
            </a:extLst>
          </p:cNvPr>
          <p:cNvCxnSpPr>
            <a:cxnSpLocks/>
          </p:cNvCxnSpPr>
          <p:nvPr/>
        </p:nvCxnSpPr>
        <p:spPr>
          <a:xfrm flipV="1">
            <a:off x="2334596" y="5742048"/>
            <a:ext cx="7285654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BE2205-4DAA-4B78-8F1E-2F7E262BC3E3}"/>
              </a:ext>
            </a:extLst>
          </p:cNvPr>
          <p:cNvSpPr/>
          <p:nvPr/>
        </p:nvSpPr>
        <p:spPr>
          <a:xfrm>
            <a:off x="1889126" y="3197866"/>
            <a:ext cx="430887" cy="1398781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/>
              <a:t>performance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C24252-7FBC-48B4-8928-0961523D73F2}"/>
              </a:ext>
            </a:extLst>
          </p:cNvPr>
          <p:cNvSpPr/>
          <p:nvPr/>
        </p:nvSpPr>
        <p:spPr>
          <a:xfrm>
            <a:off x="5657464" y="5771823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01614-B9AE-48F7-838A-5B6CF7CC4A3D}"/>
              </a:ext>
            </a:extLst>
          </p:cNvPr>
          <p:cNvSpPr/>
          <p:nvPr/>
        </p:nvSpPr>
        <p:spPr>
          <a:xfrm>
            <a:off x="6905388" y="2222330"/>
            <a:ext cx="2495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Deep Neural Networks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E60E5F-D1ED-4691-8940-A0CC02D6008B}"/>
              </a:ext>
            </a:extLst>
          </p:cNvPr>
          <p:cNvSpPr/>
          <p:nvPr/>
        </p:nvSpPr>
        <p:spPr>
          <a:xfrm>
            <a:off x="6905388" y="3497151"/>
            <a:ext cx="277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Medium Neural Networks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77FF45-9E7B-4D30-94C7-D3E6068B2EC5}"/>
              </a:ext>
            </a:extLst>
          </p:cNvPr>
          <p:cNvSpPr/>
          <p:nvPr/>
        </p:nvSpPr>
        <p:spPr>
          <a:xfrm>
            <a:off x="6905388" y="4079359"/>
            <a:ext cx="276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Shallow Neural Networks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E9D59C-DED5-43E2-B1CA-94F6A523B55F}"/>
              </a:ext>
            </a:extLst>
          </p:cNvPr>
          <p:cNvSpPr/>
          <p:nvPr/>
        </p:nvSpPr>
        <p:spPr>
          <a:xfrm>
            <a:off x="6905387" y="4637747"/>
            <a:ext cx="31313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Traditional Machine Learning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912D560-94AF-4691-91B4-58BA02FB1659}"/>
              </a:ext>
            </a:extLst>
          </p:cNvPr>
          <p:cNvSpPr/>
          <p:nvPr/>
        </p:nvSpPr>
        <p:spPr>
          <a:xfrm>
            <a:off x="2324099" y="4799076"/>
            <a:ext cx="4572000" cy="942975"/>
          </a:xfrm>
          <a:custGeom>
            <a:avLst/>
            <a:gdLst>
              <a:gd name="connsiteX0" fmla="*/ 0 w 4505325"/>
              <a:gd name="connsiteY0" fmla="*/ 942975 h 942975"/>
              <a:gd name="connsiteX1" fmla="*/ 361950 w 4505325"/>
              <a:gd name="connsiteY1" fmla="*/ 466725 h 942975"/>
              <a:gd name="connsiteX2" fmla="*/ 1771650 w 4505325"/>
              <a:gd name="connsiteY2" fmla="*/ 133350 h 942975"/>
              <a:gd name="connsiteX3" fmla="*/ 4505325 w 4505325"/>
              <a:gd name="connsiteY3" fmla="*/ 0 h 942975"/>
              <a:gd name="connsiteX0" fmla="*/ 0 w 4505325"/>
              <a:gd name="connsiteY0" fmla="*/ 942975 h 942975"/>
              <a:gd name="connsiteX1" fmla="*/ 295275 w 4505325"/>
              <a:gd name="connsiteY1" fmla="*/ 352425 h 942975"/>
              <a:gd name="connsiteX2" fmla="*/ 1771650 w 4505325"/>
              <a:gd name="connsiteY2" fmla="*/ 133350 h 942975"/>
              <a:gd name="connsiteX3" fmla="*/ 4505325 w 4505325"/>
              <a:gd name="connsiteY3" fmla="*/ 0 h 942975"/>
              <a:gd name="connsiteX0" fmla="*/ 0 w 4505325"/>
              <a:gd name="connsiteY0" fmla="*/ 942975 h 942975"/>
              <a:gd name="connsiteX1" fmla="*/ 529928 w 4505325"/>
              <a:gd name="connsiteY1" fmla="*/ 219075 h 942975"/>
              <a:gd name="connsiteX2" fmla="*/ 1771650 w 4505325"/>
              <a:gd name="connsiteY2" fmla="*/ 133350 h 942975"/>
              <a:gd name="connsiteX3" fmla="*/ 4505325 w 4505325"/>
              <a:gd name="connsiteY3" fmla="*/ 0 h 942975"/>
              <a:gd name="connsiteX0" fmla="*/ 0 w 4505325"/>
              <a:gd name="connsiteY0" fmla="*/ 942975 h 942975"/>
              <a:gd name="connsiteX1" fmla="*/ 529928 w 4505325"/>
              <a:gd name="connsiteY1" fmla="*/ 219075 h 942975"/>
              <a:gd name="connsiteX2" fmla="*/ 1771650 w 4505325"/>
              <a:gd name="connsiteY2" fmla="*/ 133350 h 942975"/>
              <a:gd name="connsiteX3" fmla="*/ 4505325 w 4505325"/>
              <a:gd name="connsiteY3" fmla="*/ 0 h 942975"/>
              <a:gd name="connsiteX0" fmla="*/ 0 w 4505325"/>
              <a:gd name="connsiteY0" fmla="*/ 942975 h 942975"/>
              <a:gd name="connsiteX1" fmla="*/ 529928 w 4505325"/>
              <a:gd name="connsiteY1" fmla="*/ 219075 h 942975"/>
              <a:gd name="connsiteX2" fmla="*/ 1837353 w 4505325"/>
              <a:gd name="connsiteY2" fmla="*/ 76200 h 942975"/>
              <a:gd name="connsiteX3" fmla="*/ 4505325 w 4505325"/>
              <a:gd name="connsiteY3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325" h="942975">
                <a:moveTo>
                  <a:pt x="0" y="942975"/>
                </a:moveTo>
                <a:cubicBezTo>
                  <a:pt x="33337" y="772318"/>
                  <a:pt x="223703" y="363537"/>
                  <a:pt x="529928" y="219075"/>
                </a:cubicBezTo>
                <a:cubicBezTo>
                  <a:pt x="836153" y="74613"/>
                  <a:pt x="1174787" y="112712"/>
                  <a:pt x="1837353" y="76200"/>
                </a:cubicBezTo>
                <a:lnTo>
                  <a:pt x="4505325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D000C2F-9AA2-4D8B-8C7F-D63A4A755A7F}"/>
              </a:ext>
            </a:extLst>
          </p:cNvPr>
          <p:cNvSpPr/>
          <p:nvPr/>
        </p:nvSpPr>
        <p:spPr>
          <a:xfrm>
            <a:off x="2324100" y="4227576"/>
            <a:ext cx="4572000" cy="1514475"/>
          </a:xfrm>
          <a:custGeom>
            <a:avLst/>
            <a:gdLst>
              <a:gd name="connsiteX0" fmla="*/ 0 w 4581525"/>
              <a:gd name="connsiteY0" fmla="*/ 1514475 h 1514475"/>
              <a:gd name="connsiteX1" fmla="*/ 438150 w 4581525"/>
              <a:gd name="connsiteY1" fmla="*/ 1066800 h 1514475"/>
              <a:gd name="connsiteX2" fmla="*/ 1409700 w 4581525"/>
              <a:gd name="connsiteY2" fmla="*/ 466725 h 1514475"/>
              <a:gd name="connsiteX3" fmla="*/ 2914650 w 4581525"/>
              <a:gd name="connsiteY3" fmla="*/ 76200 h 1514475"/>
              <a:gd name="connsiteX4" fmla="*/ 4581525 w 4581525"/>
              <a:gd name="connsiteY4" fmla="*/ 0 h 1514475"/>
              <a:gd name="connsiteX0" fmla="*/ 0 w 4581525"/>
              <a:gd name="connsiteY0" fmla="*/ 1514475 h 1514475"/>
              <a:gd name="connsiteX1" fmla="*/ 438150 w 4581525"/>
              <a:gd name="connsiteY1" fmla="*/ 1066800 h 1514475"/>
              <a:gd name="connsiteX2" fmla="*/ 1409700 w 4581525"/>
              <a:gd name="connsiteY2" fmla="*/ 466725 h 1514475"/>
              <a:gd name="connsiteX3" fmla="*/ 2752725 w 4581525"/>
              <a:gd name="connsiteY3" fmla="*/ 152400 h 1514475"/>
              <a:gd name="connsiteX4" fmla="*/ 4581525 w 4581525"/>
              <a:gd name="connsiteY4" fmla="*/ 0 h 1514475"/>
              <a:gd name="connsiteX0" fmla="*/ 0 w 4581525"/>
              <a:gd name="connsiteY0" fmla="*/ 1514475 h 1514475"/>
              <a:gd name="connsiteX1" fmla="*/ 438150 w 4581525"/>
              <a:gd name="connsiteY1" fmla="*/ 1066800 h 1514475"/>
              <a:gd name="connsiteX2" fmla="*/ 1409700 w 4581525"/>
              <a:gd name="connsiteY2" fmla="*/ 466725 h 1514475"/>
              <a:gd name="connsiteX3" fmla="*/ 4581525 w 4581525"/>
              <a:gd name="connsiteY3" fmla="*/ 0 h 1514475"/>
              <a:gd name="connsiteX0" fmla="*/ 0 w 4581525"/>
              <a:gd name="connsiteY0" fmla="*/ 1514475 h 1514475"/>
              <a:gd name="connsiteX1" fmla="*/ 438150 w 4581525"/>
              <a:gd name="connsiteY1" fmla="*/ 1066800 h 1514475"/>
              <a:gd name="connsiteX2" fmla="*/ 1828800 w 4581525"/>
              <a:gd name="connsiteY2" fmla="*/ 219075 h 1514475"/>
              <a:gd name="connsiteX3" fmla="*/ 4581525 w 4581525"/>
              <a:gd name="connsiteY3" fmla="*/ 0 h 1514475"/>
              <a:gd name="connsiteX0" fmla="*/ 0 w 4581525"/>
              <a:gd name="connsiteY0" fmla="*/ 1514475 h 1514475"/>
              <a:gd name="connsiteX1" fmla="*/ 1828800 w 4581525"/>
              <a:gd name="connsiteY1" fmla="*/ 219075 h 1514475"/>
              <a:gd name="connsiteX2" fmla="*/ 4581525 w 4581525"/>
              <a:gd name="connsiteY2" fmla="*/ 0 h 1514475"/>
              <a:gd name="connsiteX0" fmla="*/ 0 w 4581525"/>
              <a:gd name="connsiteY0" fmla="*/ 1514475 h 1514475"/>
              <a:gd name="connsiteX1" fmla="*/ 1828800 w 4581525"/>
              <a:gd name="connsiteY1" fmla="*/ 219075 h 1514475"/>
              <a:gd name="connsiteX2" fmla="*/ 4581525 w 4581525"/>
              <a:gd name="connsiteY2" fmla="*/ 0 h 1514475"/>
              <a:gd name="connsiteX0" fmla="*/ 0 w 4581525"/>
              <a:gd name="connsiteY0" fmla="*/ 1514475 h 1514475"/>
              <a:gd name="connsiteX1" fmla="*/ 1828800 w 4581525"/>
              <a:gd name="connsiteY1" fmla="*/ 219075 h 1514475"/>
              <a:gd name="connsiteX2" fmla="*/ 4581525 w 4581525"/>
              <a:gd name="connsiteY2" fmla="*/ 0 h 1514475"/>
              <a:gd name="connsiteX0" fmla="*/ 0 w 4581525"/>
              <a:gd name="connsiteY0" fmla="*/ 1514475 h 1514475"/>
              <a:gd name="connsiteX1" fmla="*/ 1828800 w 4581525"/>
              <a:gd name="connsiteY1" fmla="*/ 219075 h 1514475"/>
              <a:gd name="connsiteX2" fmla="*/ 4581525 w 4581525"/>
              <a:gd name="connsiteY2" fmla="*/ 0 h 1514475"/>
              <a:gd name="connsiteX0" fmla="*/ 0 w 4581525"/>
              <a:gd name="connsiteY0" fmla="*/ 1514475 h 1514475"/>
              <a:gd name="connsiteX1" fmla="*/ 2220139 w 4581525"/>
              <a:gd name="connsiteY1" fmla="*/ 209550 h 1514475"/>
              <a:gd name="connsiteX2" fmla="*/ 4581525 w 4581525"/>
              <a:gd name="connsiteY2" fmla="*/ 0 h 1514475"/>
              <a:gd name="connsiteX0" fmla="*/ 0 w 4581525"/>
              <a:gd name="connsiteY0" fmla="*/ 1514475 h 1514475"/>
              <a:gd name="connsiteX1" fmla="*/ 2220139 w 4581525"/>
              <a:gd name="connsiteY1" fmla="*/ 209550 h 1514475"/>
              <a:gd name="connsiteX2" fmla="*/ 4581525 w 4581525"/>
              <a:gd name="connsiteY2" fmla="*/ 0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1525" h="1514475">
                <a:moveTo>
                  <a:pt x="0" y="1514475"/>
                </a:moveTo>
                <a:cubicBezTo>
                  <a:pt x="504825" y="987425"/>
                  <a:pt x="1348443" y="387350"/>
                  <a:pt x="2220139" y="209550"/>
                </a:cubicBezTo>
                <a:cubicBezTo>
                  <a:pt x="3091835" y="31750"/>
                  <a:pt x="3835003" y="49609"/>
                  <a:pt x="4581525" y="0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48E856-A4E9-4DF2-BB34-A1C6525A232E}"/>
              </a:ext>
            </a:extLst>
          </p:cNvPr>
          <p:cNvSpPr/>
          <p:nvPr/>
        </p:nvSpPr>
        <p:spPr>
          <a:xfrm>
            <a:off x="2324100" y="3648074"/>
            <a:ext cx="4572000" cy="2093976"/>
          </a:xfrm>
          <a:custGeom>
            <a:avLst/>
            <a:gdLst>
              <a:gd name="connsiteX0" fmla="*/ 0 w 4591050"/>
              <a:gd name="connsiteY0" fmla="*/ 2066925 h 2066925"/>
              <a:gd name="connsiteX1" fmla="*/ 1162050 w 4591050"/>
              <a:gd name="connsiteY1" fmla="*/ 1352550 h 2066925"/>
              <a:gd name="connsiteX2" fmla="*/ 1628775 w 4591050"/>
              <a:gd name="connsiteY2" fmla="*/ 361950 h 2066925"/>
              <a:gd name="connsiteX3" fmla="*/ 4591050 w 4591050"/>
              <a:gd name="connsiteY3" fmla="*/ 0 h 2066925"/>
              <a:gd name="connsiteX0" fmla="*/ 0 w 4591050"/>
              <a:gd name="connsiteY0" fmla="*/ 2066925 h 2066925"/>
              <a:gd name="connsiteX1" fmla="*/ 1162050 w 4591050"/>
              <a:gd name="connsiteY1" fmla="*/ 1352550 h 2066925"/>
              <a:gd name="connsiteX2" fmla="*/ 2305050 w 4591050"/>
              <a:gd name="connsiteY2" fmla="*/ 200025 h 2066925"/>
              <a:gd name="connsiteX3" fmla="*/ 4591050 w 4591050"/>
              <a:gd name="connsiteY3" fmla="*/ 0 h 2066925"/>
              <a:gd name="connsiteX0" fmla="*/ 0 w 4591050"/>
              <a:gd name="connsiteY0" fmla="*/ 2076749 h 2076749"/>
              <a:gd name="connsiteX1" fmla="*/ 1162050 w 4591050"/>
              <a:gd name="connsiteY1" fmla="*/ 1362374 h 2076749"/>
              <a:gd name="connsiteX2" fmla="*/ 2305050 w 4591050"/>
              <a:gd name="connsiteY2" fmla="*/ 209849 h 2076749"/>
              <a:gd name="connsiteX3" fmla="*/ 4591050 w 4591050"/>
              <a:gd name="connsiteY3" fmla="*/ 9824 h 2076749"/>
              <a:gd name="connsiteX0" fmla="*/ 0 w 4591050"/>
              <a:gd name="connsiteY0" fmla="*/ 2066925 h 2066925"/>
              <a:gd name="connsiteX1" fmla="*/ 1162050 w 4591050"/>
              <a:gd name="connsiteY1" fmla="*/ 1352550 h 2066925"/>
              <a:gd name="connsiteX2" fmla="*/ 2305050 w 4591050"/>
              <a:gd name="connsiteY2" fmla="*/ 200025 h 2066925"/>
              <a:gd name="connsiteX3" fmla="*/ 4591050 w 4591050"/>
              <a:gd name="connsiteY3" fmla="*/ 0 h 2066925"/>
              <a:gd name="connsiteX0" fmla="*/ 0 w 4591050"/>
              <a:gd name="connsiteY0" fmla="*/ 2066925 h 2066925"/>
              <a:gd name="connsiteX1" fmla="*/ 1162050 w 4591050"/>
              <a:gd name="connsiteY1" fmla="*/ 1352550 h 2066925"/>
              <a:gd name="connsiteX2" fmla="*/ 2314575 w 4591050"/>
              <a:gd name="connsiteY2" fmla="*/ 266700 h 2066925"/>
              <a:gd name="connsiteX3" fmla="*/ 4591050 w 4591050"/>
              <a:gd name="connsiteY3" fmla="*/ 0 h 2066925"/>
              <a:gd name="connsiteX0" fmla="*/ 0 w 4591050"/>
              <a:gd name="connsiteY0" fmla="*/ 2066925 h 2066925"/>
              <a:gd name="connsiteX1" fmla="*/ 1209675 w 4591050"/>
              <a:gd name="connsiteY1" fmla="*/ 1352550 h 2066925"/>
              <a:gd name="connsiteX2" fmla="*/ 2314575 w 4591050"/>
              <a:gd name="connsiteY2" fmla="*/ 266700 h 2066925"/>
              <a:gd name="connsiteX3" fmla="*/ 4591050 w 4591050"/>
              <a:gd name="connsiteY3" fmla="*/ 0 h 2066925"/>
              <a:gd name="connsiteX0" fmla="*/ 0 w 4591050"/>
              <a:gd name="connsiteY0" fmla="*/ 2066925 h 2066925"/>
              <a:gd name="connsiteX1" fmla="*/ 1305322 w 4591050"/>
              <a:gd name="connsiteY1" fmla="*/ 1380756 h 2066925"/>
              <a:gd name="connsiteX2" fmla="*/ 2314575 w 4591050"/>
              <a:gd name="connsiteY2" fmla="*/ 266700 h 2066925"/>
              <a:gd name="connsiteX3" fmla="*/ 4591050 w 4591050"/>
              <a:gd name="connsiteY3" fmla="*/ 0 h 2066925"/>
              <a:gd name="connsiteX0" fmla="*/ 0 w 4591050"/>
              <a:gd name="connsiteY0" fmla="*/ 2066925 h 2066925"/>
              <a:gd name="connsiteX1" fmla="*/ 1305322 w 4591050"/>
              <a:gd name="connsiteY1" fmla="*/ 1380756 h 2066925"/>
              <a:gd name="connsiteX2" fmla="*/ 2438916 w 4591050"/>
              <a:gd name="connsiteY2" fmla="*/ 266700 h 2066925"/>
              <a:gd name="connsiteX3" fmla="*/ 4591050 w 4591050"/>
              <a:gd name="connsiteY3" fmla="*/ 0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1050" h="2066925">
                <a:moveTo>
                  <a:pt x="0" y="2066925"/>
                </a:moveTo>
                <a:cubicBezTo>
                  <a:pt x="445293" y="1851819"/>
                  <a:pt x="898836" y="1680793"/>
                  <a:pt x="1305322" y="1380756"/>
                </a:cubicBezTo>
                <a:cubicBezTo>
                  <a:pt x="1711808" y="1080719"/>
                  <a:pt x="1891295" y="496826"/>
                  <a:pt x="2438916" y="266700"/>
                </a:cubicBezTo>
                <a:cubicBezTo>
                  <a:pt x="2986537" y="36574"/>
                  <a:pt x="4125913" y="25400"/>
                  <a:pt x="4591050" y="0"/>
                </a:cubicBezTo>
              </a:path>
            </a:pathLst>
          </a:cu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C39E2B9-7CBD-4C09-B764-DD57F0D07994}"/>
              </a:ext>
            </a:extLst>
          </p:cNvPr>
          <p:cNvSpPr/>
          <p:nvPr/>
        </p:nvSpPr>
        <p:spPr>
          <a:xfrm>
            <a:off x="2324099" y="2370904"/>
            <a:ext cx="4572000" cy="3371146"/>
          </a:xfrm>
          <a:custGeom>
            <a:avLst/>
            <a:gdLst>
              <a:gd name="connsiteX0" fmla="*/ 0 w 4591050"/>
              <a:gd name="connsiteY0" fmla="*/ 2066925 h 2066925"/>
              <a:gd name="connsiteX1" fmla="*/ 1162050 w 4591050"/>
              <a:gd name="connsiteY1" fmla="*/ 1352550 h 2066925"/>
              <a:gd name="connsiteX2" fmla="*/ 1628775 w 4591050"/>
              <a:gd name="connsiteY2" fmla="*/ 361950 h 2066925"/>
              <a:gd name="connsiteX3" fmla="*/ 4591050 w 4591050"/>
              <a:gd name="connsiteY3" fmla="*/ 0 h 2066925"/>
              <a:gd name="connsiteX0" fmla="*/ 0 w 4591050"/>
              <a:gd name="connsiteY0" fmla="*/ 2066925 h 2066925"/>
              <a:gd name="connsiteX1" fmla="*/ 1162050 w 4591050"/>
              <a:gd name="connsiteY1" fmla="*/ 1352550 h 2066925"/>
              <a:gd name="connsiteX2" fmla="*/ 2962275 w 4591050"/>
              <a:gd name="connsiteY2" fmla="*/ 386272 h 2066925"/>
              <a:gd name="connsiteX3" fmla="*/ 4591050 w 4591050"/>
              <a:gd name="connsiteY3" fmla="*/ 0 h 2066925"/>
              <a:gd name="connsiteX0" fmla="*/ 0 w 4591050"/>
              <a:gd name="connsiteY0" fmla="*/ 2066925 h 2066925"/>
              <a:gd name="connsiteX1" fmla="*/ 1924050 w 4591050"/>
              <a:gd name="connsiteY1" fmla="*/ 1528885 h 2066925"/>
              <a:gd name="connsiteX2" fmla="*/ 2962275 w 4591050"/>
              <a:gd name="connsiteY2" fmla="*/ 386272 h 2066925"/>
              <a:gd name="connsiteX3" fmla="*/ 4591050 w 4591050"/>
              <a:gd name="connsiteY3" fmla="*/ 0 h 2066925"/>
              <a:gd name="connsiteX0" fmla="*/ 0 w 4591050"/>
              <a:gd name="connsiteY0" fmla="*/ 2066925 h 2066925"/>
              <a:gd name="connsiteX1" fmla="*/ 1924050 w 4591050"/>
              <a:gd name="connsiteY1" fmla="*/ 1528885 h 2066925"/>
              <a:gd name="connsiteX2" fmla="*/ 2962275 w 4591050"/>
              <a:gd name="connsiteY2" fmla="*/ 386272 h 2066925"/>
              <a:gd name="connsiteX3" fmla="*/ 4591050 w 4591050"/>
              <a:gd name="connsiteY3" fmla="*/ 0 h 2066925"/>
              <a:gd name="connsiteX0" fmla="*/ 0 w 4495800"/>
              <a:gd name="connsiteY0" fmla="*/ 2085167 h 2085167"/>
              <a:gd name="connsiteX1" fmla="*/ 1924050 w 4495800"/>
              <a:gd name="connsiteY1" fmla="*/ 1547127 h 2085167"/>
              <a:gd name="connsiteX2" fmla="*/ 2962275 w 4495800"/>
              <a:gd name="connsiteY2" fmla="*/ 404514 h 2085167"/>
              <a:gd name="connsiteX3" fmla="*/ 4495800 w 4495800"/>
              <a:gd name="connsiteY3" fmla="*/ 0 h 2085167"/>
              <a:gd name="connsiteX0" fmla="*/ 0 w 4495800"/>
              <a:gd name="connsiteY0" fmla="*/ 2085167 h 2085167"/>
              <a:gd name="connsiteX1" fmla="*/ 2009775 w 4495800"/>
              <a:gd name="connsiteY1" fmla="*/ 1589691 h 2085167"/>
              <a:gd name="connsiteX2" fmla="*/ 2962275 w 4495800"/>
              <a:gd name="connsiteY2" fmla="*/ 404514 h 2085167"/>
              <a:gd name="connsiteX3" fmla="*/ 4495800 w 4495800"/>
              <a:gd name="connsiteY3" fmla="*/ 0 h 2085167"/>
              <a:gd name="connsiteX0" fmla="*/ 0 w 4495800"/>
              <a:gd name="connsiteY0" fmla="*/ 2085167 h 2085167"/>
              <a:gd name="connsiteX1" fmla="*/ 1971675 w 4495800"/>
              <a:gd name="connsiteY1" fmla="*/ 1559288 h 2085167"/>
              <a:gd name="connsiteX2" fmla="*/ 2962275 w 4495800"/>
              <a:gd name="connsiteY2" fmla="*/ 404514 h 2085167"/>
              <a:gd name="connsiteX3" fmla="*/ 4495800 w 4495800"/>
              <a:gd name="connsiteY3" fmla="*/ 0 h 2085167"/>
              <a:gd name="connsiteX0" fmla="*/ 0 w 4495800"/>
              <a:gd name="connsiteY0" fmla="*/ 2085167 h 2085167"/>
              <a:gd name="connsiteX1" fmla="*/ 1971675 w 4495800"/>
              <a:gd name="connsiteY1" fmla="*/ 1559288 h 2085167"/>
              <a:gd name="connsiteX2" fmla="*/ 3171825 w 4495800"/>
              <a:gd name="connsiteY2" fmla="*/ 276823 h 2085167"/>
              <a:gd name="connsiteX3" fmla="*/ 4495800 w 4495800"/>
              <a:gd name="connsiteY3" fmla="*/ 0 h 2085167"/>
              <a:gd name="connsiteX0" fmla="*/ 0 w 4495800"/>
              <a:gd name="connsiteY0" fmla="*/ 2085167 h 2085167"/>
              <a:gd name="connsiteX1" fmla="*/ 1971675 w 4495800"/>
              <a:gd name="connsiteY1" fmla="*/ 1559288 h 2085167"/>
              <a:gd name="connsiteX2" fmla="*/ 3067050 w 4495800"/>
              <a:gd name="connsiteY2" fmla="*/ 307225 h 2085167"/>
              <a:gd name="connsiteX3" fmla="*/ 4495800 w 4495800"/>
              <a:gd name="connsiteY3" fmla="*/ 0 h 2085167"/>
              <a:gd name="connsiteX0" fmla="*/ 0 w 4495800"/>
              <a:gd name="connsiteY0" fmla="*/ 2085167 h 2085167"/>
              <a:gd name="connsiteX1" fmla="*/ 1971675 w 4495800"/>
              <a:gd name="connsiteY1" fmla="*/ 1559288 h 2085167"/>
              <a:gd name="connsiteX2" fmla="*/ 3067050 w 4495800"/>
              <a:gd name="connsiteY2" fmla="*/ 307225 h 2085167"/>
              <a:gd name="connsiteX3" fmla="*/ 4495800 w 4495800"/>
              <a:gd name="connsiteY3" fmla="*/ 0 h 2085167"/>
              <a:gd name="connsiteX0" fmla="*/ 0 w 4543425"/>
              <a:gd name="connsiteY0" fmla="*/ 2152053 h 2152053"/>
              <a:gd name="connsiteX1" fmla="*/ 1971675 w 4543425"/>
              <a:gd name="connsiteY1" fmla="*/ 1626174 h 2152053"/>
              <a:gd name="connsiteX2" fmla="*/ 3067050 w 4543425"/>
              <a:gd name="connsiteY2" fmla="*/ 374111 h 2152053"/>
              <a:gd name="connsiteX3" fmla="*/ 4543425 w 4543425"/>
              <a:gd name="connsiteY3" fmla="*/ 0 h 2152053"/>
              <a:gd name="connsiteX0" fmla="*/ 0 w 4543425"/>
              <a:gd name="connsiteY0" fmla="*/ 2152053 h 2152053"/>
              <a:gd name="connsiteX1" fmla="*/ 1971675 w 4543425"/>
              <a:gd name="connsiteY1" fmla="*/ 1626174 h 2152053"/>
              <a:gd name="connsiteX2" fmla="*/ 3218498 w 4543425"/>
              <a:gd name="connsiteY2" fmla="*/ 349789 h 2152053"/>
              <a:gd name="connsiteX3" fmla="*/ 4543425 w 4543425"/>
              <a:gd name="connsiteY3" fmla="*/ 0 h 2152053"/>
              <a:gd name="connsiteX0" fmla="*/ 0 w 4543425"/>
              <a:gd name="connsiteY0" fmla="*/ 2152053 h 2152053"/>
              <a:gd name="connsiteX1" fmla="*/ 2056865 w 4543425"/>
              <a:gd name="connsiteY1" fmla="*/ 1632255 h 2152053"/>
              <a:gd name="connsiteX2" fmla="*/ 3218498 w 4543425"/>
              <a:gd name="connsiteY2" fmla="*/ 349789 h 2152053"/>
              <a:gd name="connsiteX3" fmla="*/ 4543425 w 4543425"/>
              <a:gd name="connsiteY3" fmla="*/ 0 h 2152053"/>
              <a:gd name="connsiteX0" fmla="*/ 0 w 4543425"/>
              <a:gd name="connsiteY0" fmla="*/ 2152053 h 2152053"/>
              <a:gd name="connsiteX1" fmla="*/ 2056865 w 4543425"/>
              <a:gd name="connsiteY1" fmla="*/ 1632255 h 2152053"/>
              <a:gd name="connsiteX2" fmla="*/ 3303687 w 4543425"/>
              <a:gd name="connsiteY2" fmla="*/ 222098 h 2152053"/>
              <a:gd name="connsiteX3" fmla="*/ 4543425 w 4543425"/>
              <a:gd name="connsiteY3" fmla="*/ 0 h 2152053"/>
              <a:gd name="connsiteX0" fmla="*/ 0 w 4543425"/>
              <a:gd name="connsiteY0" fmla="*/ 2152053 h 2152053"/>
              <a:gd name="connsiteX1" fmla="*/ 2123123 w 4543425"/>
              <a:gd name="connsiteY1" fmla="*/ 1522806 h 2152053"/>
              <a:gd name="connsiteX2" fmla="*/ 3303687 w 4543425"/>
              <a:gd name="connsiteY2" fmla="*/ 222098 h 2152053"/>
              <a:gd name="connsiteX3" fmla="*/ 4543425 w 4543425"/>
              <a:gd name="connsiteY3" fmla="*/ 0 h 215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3425" h="2152053">
                <a:moveTo>
                  <a:pt x="0" y="2152053"/>
                </a:moveTo>
                <a:cubicBezTo>
                  <a:pt x="654843" y="2052477"/>
                  <a:pt x="1572509" y="1844465"/>
                  <a:pt x="2123123" y="1522806"/>
                </a:cubicBezTo>
                <a:cubicBezTo>
                  <a:pt x="2673737" y="1201147"/>
                  <a:pt x="2900303" y="475899"/>
                  <a:pt x="3303687" y="222098"/>
                </a:cubicBezTo>
                <a:cubicBezTo>
                  <a:pt x="3707071" y="-31703"/>
                  <a:pt x="4173538" y="25400"/>
                  <a:pt x="4543425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38D91B-33AD-4316-BEF2-731F7CBA3922}"/>
              </a:ext>
            </a:extLst>
          </p:cNvPr>
          <p:cNvCxnSpPr/>
          <p:nvPr/>
        </p:nvCxnSpPr>
        <p:spPr>
          <a:xfrm>
            <a:off x="3156127" y="2190752"/>
            <a:ext cx="0" cy="355129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5D386D8-C572-4F88-B271-5DFC1C1D07D2}"/>
              </a:ext>
            </a:extLst>
          </p:cNvPr>
          <p:cNvSpPr/>
          <p:nvPr/>
        </p:nvSpPr>
        <p:spPr>
          <a:xfrm>
            <a:off x="2828153" y="5785870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1990s</a:t>
            </a:r>
          </a:p>
        </p:txBody>
      </p:sp>
    </p:spTree>
    <p:extLst>
      <p:ext uri="{BB962C8B-B14F-4D97-AF65-F5344CB8AC3E}">
        <p14:creationId xmlns:p14="http://schemas.microsoft.com/office/powerpoint/2010/main" val="2152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48" grpId="0" animBg="1"/>
      <p:bldP spid="49" grpId="0" animBg="1"/>
      <p:bldP spid="50" grpId="0" animBg="1"/>
      <p:bldP spid="51" grpId="0" animBg="1"/>
      <p:bldP spid="5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Data Augmentation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2752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Flowchart: Magnetic Disk 1"/>
          <p:cNvSpPr/>
          <p:nvPr/>
        </p:nvSpPr>
        <p:spPr>
          <a:xfrm>
            <a:off x="1758926" y="3425126"/>
            <a:ext cx="1392397" cy="1146875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78015" y="2109949"/>
            <a:ext cx="936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“cat”</a:t>
            </a:r>
          </a:p>
        </p:txBody>
      </p:sp>
      <p:sp>
        <p:nvSpPr>
          <p:cNvPr id="11" name="Trapezoid 10"/>
          <p:cNvSpPr/>
          <p:nvPr/>
        </p:nvSpPr>
        <p:spPr>
          <a:xfrm rot="5400000">
            <a:off x="7066234" y="4181265"/>
            <a:ext cx="1906357" cy="1381820"/>
          </a:xfrm>
          <a:prstGeom prst="trapezoid">
            <a:avLst>
              <a:gd name="adj" fmla="val 3397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r"/>
            <a:r>
              <a:rPr lang="en-US" b="1" dirty="0"/>
              <a:t>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70197" y="3009627"/>
            <a:ext cx="1603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Compute loss</a:t>
            </a:r>
          </a:p>
        </p:txBody>
      </p:sp>
      <p:cxnSp>
        <p:nvCxnSpPr>
          <p:cNvPr id="14" name="Straight Arrow Connector 13"/>
          <p:cNvCxnSpPr>
            <a:stCxn id="2" idx="1"/>
            <a:endCxn id="9" idx="1"/>
          </p:cNvCxnSpPr>
          <p:nvPr/>
        </p:nvCxnSpPr>
        <p:spPr>
          <a:xfrm rot="5400000" flipH="1" flipV="1">
            <a:off x="2824398" y="1971509"/>
            <a:ext cx="1084344" cy="18228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3"/>
          <p:cNvCxnSpPr>
            <a:stCxn id="2" idx="3"/>
            <a:endCxn id="1028" idx="1"/>
          </p:cNvCxnSpPr>
          <p:nvPr/>
        </p:nvCxnSpPr>
        <p:spPr>
          <a:xfrm rot="16200000" flipH="1">
            <a:off x="2795173" y="4231951"/>
            <a:ext cx="300176" cy="9802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3"/>
          <p:cNvCxnSpPr>
            <a:stCxn id="9" idx="3"/>
            <a:endCxn id="12" idx="0"/>
          </p:cNvCxnSpPr>
          <p:nvPr/>
        </p:nvCxnSpPr>
        <p:spPr>
          <a:xfrm>
            <a:off x="5214297" y="2340782"/>
            <a:ext cx="4457422" cy="66884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13"/>
          <p:cNvCxnSpPr>
            <a:stCxn id="1028" idx="3"/>
            <a:endCxn id="11" idx="2"/>
          </p:cNvCxnSpPr>
          <p:nvPr/>
        </p:nvCxnSpPr>
        <p:spPr>
          <a:xfrm>
            <a:off x="4959236" y="4872176"/>
            <a:ext cx="23692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13"/>
          <p:cNvCxnSpPr>
            <a:stCxn id="11" idx="0"/>
            <a:endCxn id="12" idx="2"/>
          </p:cNvCxnSpPr>
          <p:nvPr/>
        </p:nvCxnSpPr>
        <p:spPr>
          <a:xfrm flipV="1">
            <a:off x="8710322" y="3840624"/>
            <a:ext cx="961396" cy="10315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35398" y="3816366"/>
            <a:ext cx="1523838" cy="211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358535" y="3816366"/>
            <a:ext cx="1523838" cy="211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>
            <a:stCxn id="1028" idx="2"/>
            <a:endCxn id="48" idx="2"/>
          </p:cNvCxnSpPr>
          <p:nvPr/>
        </p:nvCxnSpPr>
        <p:spPr>
          <a:xfrm rot="16200000" flipH="1">
            <a:off x="5158885" y="4966418"/>
            <a:ext cx="12700" cy="1923137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47522" y="3240459"/>
            <a:ext cx="3119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Transform it in some way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9346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Artificially</a:t>
            </a:r>
            <a:r>
              <a:rPr lang="en-US" dirty="0"/>
              <a:t> expand the training set</a:t>
            </a:r>
          </a:p>
          <a:p>
            <a:pPr lvl="1"/>
            <a:endParaRPr lang="en-US" dirty="0"/>
          </a:p>
          <a:p>
            <a:r>
              <a:rPr lang="en-US" dirty="0"/>
              <a:t>Change the pixels </a:t>
            </a:r>
            <a:br>
              <a:rPr lang="en-US" dirty="0"/>
            </a:br>
            <a:r>
              <a:rPr lang="en-US" dirty="0"/>
              <a:t>without changing the label</a:t>
            </a:r>
          </a:p>
          <a:p>
            <a:r>
              <a:rPr lang="en-US" dirty="0"/>
              <a:t>Train on transformed data</a:t>
            </a:r>
          </a:p>
          <a:p>
            <a:r>
              <a:rPr lang="en-US" dirty="0">
                <a:solidFill>
                  <a:srgbClr val="0000FF"/>
                </a:solidFill>
              </a:rPr>
              <a:t>VERY</a:t>
            </a:r>
            <a:r>
              <a:rPr lang="en-US" dirty="0"/>
              <a:t> widely used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851185" y="1688082"/>
            <a:ext cx="1419685" cy="14960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10 20 30 40 50 60 70 80 90 10 20 30 40 50 60 70 80 90 10 20 30 40 50 60 70 80 90 10 20 30 40 50 60 70 80 90 10 20 30 40 50 60 70 80 90 10 20 30 40 50 60 70 80 90 10 20 30 40 50 60 70 80 90 10 20 30 40 50 60 70 80 90 10 20 30 40 50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678344" y="1852928"/>
            <a:ext cx="1419685" cy="14960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10 20 30 40 50 60 70 80 90 10 20 30 40 50 60 70 80 90 10 20 30 40 50 60 70 80 90 10 20 30 40 50 60 70 80 90 10 20 30 40 50 60 70 80 90 10 20 30 40 50 60 70 80 90 10 20 30 40 50 60 70 80 90 10 20 30 40 50 60 70 80 90 10 20 30 40 50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50912" y="2039746"/>
            <a:ext cx="1419685" cy="14960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10 20 30 40 50 60 70 80 90 10 20 30 40 50 60 70 80 90 10 20 30 40 50 60 70 80 90 10 20 30 40 50 60 70 80 90 10 20 30 40 50 60 70 80 90 10 20 30 40 50 60 70 80 90 10 20 30 40 50 60 70 80 90 10 20 30 40 50 60 70 80 90 10 20 30 40 50</a:t>
            </a:r>
          </a:p>
        </p:txBody>
      </p:sp>
      <p:pic>
        <p:nvPicPr>
          <p:cNvPr id="29" name="Picture 4" descr="Image result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2164" y="2598141"/>
            <a:ext cx="2104759" cy="29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6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Simplest</a:t>
            </a:r>
            <a:r>
              <a:rPr lang="en-US" dirty="0"/>
              <a:t> way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– Horizontal Flips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9" name="Picture 4" descr="Image result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1505" y="2756319"/>
            <a:ext cx="2104759" cy="29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664296" y="2756319"/>
            <a:ext cx="2104759" cy="29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29" idx="3"/>
            <a:endCxn id="11" idx="3"/>
          </p:cNvCxnSpPr>
          <p:nvPr/>
        </p:nvCxnSpPr>
        <p:spPr>
          <a:xfrm>
            <a:off x="6836263" y="4214628"/>
            <a:ext cx="828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Randomly crop image and resize it</a:t>
            </a:r>
          </a:p>
          <a:p>
            <a:pPr lvl="1"/>
            <a:endParaRPr lang="en-US" sz="2400" dirty="0"/>
          </a:p>
          <a:p>
            <a:r>
              <a:rPr lang="en-US" dirty="0"/>
              <a:t>training</a:t>
            </a:r>
          </a:p>
          <a:p>
            <a:pPr lvl="1"/>
            <a:r>
              <a:rPr lang="en-US" sz="2400" dirty="0"/>
              <a:t>Sample random crops/scales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sz="2400" dirty="0"/>
              <a:t>Average a fixed set of crops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– Crops and Scales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9" name="Picture 4" descr="Image result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7673" y="2229377"/>
            <a:ext cx="2104759" cy="29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964620" y="2410471"/>
            <a:ext cx="1270862" cy="161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117020" y="2562871"/>
            <a:ext cx="1270862" cy="161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19228" y="3216383"/>
            <a:ext cx="1270862" cy="161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19923" y="3408716"/>
            <a:ext cx="1270862" cy="161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571564" y="2300678"/>
            <a:ext cx="1270862" cy="161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831810" y="2349465"/>
            <a:ext cx="1649064" cy="2216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2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Simple : </a:t>
            </a:r>
          </a:p>
          <a:p>
            <a:pPr lvl="1"/>
            <a:r>
              <a:rPr lang="en-US" dirty="0"/>
              <a:t>Randomly jitter contrast</a:t>
            </a:r>
          </a:p>
          <a:p>
            <a:r>
              <a:rPr lang="en-US" dirty="0"/>
              <a:t>Complex:</a:t>
            </a:r>
          </a:p>
          <a:p>
            <a:pPr lvl="1"/>
            <a:r>
              <a:rPr lang="en-US" dirty="0"/>
              <a:t>Apply PCA to all [R,G,B]</a:t>
            </a:r>
            <a:br>
              <a:rPr lang="en-US" dirty="0"/>
            </a:br>
            <a:r>
              <a:rPr lang="en-US" dirty="0"/>
              <a:t>pixels in training set</a:t>
            </a:r>
          </a:p>
          <a:p>
            <a:pPr lvl="1"/>
            <a:r>
              <a:rPr lang="en-US" dirty="0"/>
              <a:t>Sample a “color set” along </a:t>
            </a:r>
            <a:br>
              <a:rPr lang="en-US" dirty="0"/>
            </a:br>
            <a:r>
              <a:rPr lang="en-US" dirty="0"/>
              <a:t>the PC directions</a:t>
            </a:r>
          </a:p>
          <a:p>
            <a:pPr lvl="1"/>
            <a:r>
              <a:rPr lang="en-US" dirty="0"/>
              <a:t>Add offset to all pixels </a:t>
            </a:r>
            <a:br>
              <a:rPr lang="en-US" dirty="0"/>
            </a:br>
            <a:r>
              <a:rPr lang="en-US" dirty="0"/>
              <a:t>of a training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– Color Jitter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9" name="Picture 4" descr="Image result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16836" y="3685461"/>
            <a:ext cx="1695559" cy="23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3570" y="3685462"/>
            <a:ext cx="1695559" cy="23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29" idx="3"/>
            <a:endCxn id="11" idx="1"/>
          </p:cNvCxnSpPr>
          <p:nvPr/>
        </p:nvCxnSpPr>
        <p:spPr>
          <a:xfrm>
            <a:off x="8112395" y="4860251"/>
            <a:ext cx="57117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2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Random mix/combinations of: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</a:t>
            </a:r>
          </a:p>
          <a:p>
            <a:pPr lvl="1"/>
            <a:r>
              <a:rPr lang="en-US" dirty="0"/>
              <a:t>Etc.… (go crazy)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– Get Creative!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9" name="Picture 4" descr="Image result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005" y="3685460"/>
            <a:ext cx="1695559" cy="23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9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1933C-BE9F-4325-87E6-390F951F52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86E3A-F4A5-4211-998A-65E92F31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The Physics of Light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2ABBE-D8E5-498F-A270-4EB4EAF3A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A2DC38-63C6-4355-811B-8C1ED6CC4D3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962984" y="2009775"/>
            <a:ext cx="8151733" cy="4025900"/>
          </a:xfrm>
        </p:spPr>
      </p:pic>
    </p:spTree>
    <p:extLst>
      <p:ext uri="{BB962C8B-B14F-4D97-AF65-F5344CB8AC3E}">
        <p14:creationId xmlns:p14="http://schemas.microsoft.com/office/powerpoint/2010/main" val="913701665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Theme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A979C94-252D-4523-988B-D878A7A5DB38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64020319"/>
              </p:ext>
            </p:extLst>
          </p:nvPr>
        </p:nvGraphicFramePr>
        <p:xfrm>
          <a:off x="1399719" y="2014355"/>
          <a:ext cx="9276146" cy="22002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2930">
                  <a:extLst>
                    <a:ext uri="{9D8B030D-6E8A-4147-A177-3AD203B41FA5}">
                      <a16:colId xmlns:a16="http://schemas.microsoft.com/office/drawing/2014/main" val="721383077"/>
                    </a:ext>
                  </a:extLst>
                </a:gridCol>
                <a:gridCol w="1005536">
                  <a:extLst>
                    <a:ext uri="{9D8B030D-6E8A-4147-A177-3AD203B41FA5}">
                      <a16:colId xmlns:a16="http://schemas.microsoft.com/office/drawing/2014/main" val="859983752"/>
                    </a:ext>
                  </a:extLst>
                </a:gridCol>
                <a:gridCol w="1005536">
                  <a:extLst>
                    <a:ext uri="{9D8B030D-6E8A-4147-A177-3AD203B41FA5}">
                      <a16:colId xmlns:a16="http://schemas.microsoft.com/office/drawing/2014/main" val="4084031326"/>
                    </a:ext>
                  </a:extLst>
                </a:gridCol>
                <a:gridCol w="1005536">
                  <a:extLst>
                    <a:ext uri="{9D8B030D-6E8A-4147-A177-3AD203B41FA5}">
                      <a16:colId xmlns:a16="http://schemas.microsoft.com/office/drawing/2014/main" val="1772336482"/>
                    </a:ext>
                  </a:extLst>
                </a:gridCol>
                <a:gridCol w="1005536">
                  <a:extLst>
                    <a:ext uri="{9D8B030D-6E8A-4147-A177-3AD203B41FA5}">
                      <a16:colId xmlns:a16="http://schemas.microsoft.com/office/drawing/2014/main" val="3043038121"/>
                    </a:ext>
                  </a:extLst>
                </a:gridCol>
                <a:gridCol w="1005536">
                  <a:extLst>
                    <a:ext uri="{9D8B030D-6E8A-4147-A177-3AD203B41FA5}">
                      <a16:colId xmlns:a16="http://schemas.microsoft.com/office/drawing/2014/main" val="2299406153"/>
                    </a:ext>
                  </a:extLst>
                </a:gridCol>
                <a:gridCol w="1005536">
                  <a:extLst>
                    <a:ext uri="{9D8B030D-6E8A-4147-A177-3AD203B41FA5}">
                      <a16:colId xmlns:a16="http://schemas.microsoft.com/office/drawing/2014/main" val="567600589"/>
                    </a:ext>
                  </a:extLst>
                </a:gridCol>
              </a:tblGrid>
              <a:tr h="50084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Example Case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Horizontal Flip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Vertical Flip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Rotate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Shift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Zoom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Color Jitter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981596"/>
                  </a:ext>
                </a:extLst>
              </a:tr>
              <a:tr h="33988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Autonomous Car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✓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±10°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high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✓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375046"/>
                  </a:ext>
                </a:extLst>
              </a:tr>
              <a:tr h="33988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Aerial view object recognition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✓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180</a:t>
                      </a: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°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✓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Verdan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044536"/>
                  </a:ext>
                </a:extLst>
              </a:tr>
              <a:tr h="33988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Face Recognition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±15°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low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✓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04465"/>
                  </a:ext>
                </a:extLst>
              </a:tr>
              <a:tr h="33988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X-Ray image Recognition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±5°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tiny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tiny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1479"/>
                  </a:ext>
                </a:extLst>
              </a:tr>
              <a:tr h="33988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12698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11AF753-7DFC-44B9-88E3-9694C551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54" y="4279675"/>
            <a:ext cx="561100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Simple</a:t>
            </a:r>
            <a:r>
              <a:rPr lang="en-US" dirty="0"/>
              <a:t> to implement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Use It!</a:t>
            </a:r>
          </a:p>
          <a:p>
            <a:r>
              <a:rPr lang="en-US" dirty="0"/>
              <a:t>Especially </a:t>
            </a:r>
            <a:r>
              <a:rPr lang="en-US" dirty="0">
                <a:solidFill>
                  <a:srgbClr val="0000FF"/>
                </a:solidFill>
              </a:rPr>
              <a:t>useful</a:t>
            </a:r>
            <a:r>
              <a:rPr lang="en-US" dirty="0"/>
              <a:t> for small datasets</a:t>
            </a:r>
          </a:p>
          <a:p>
            <a:r>
              <a:rPr lang="en-US" dirty="0"/>
              <a:t>Fits into framework of noise / marginalization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Takeaway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9" name="Picture 4" descr="Image result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005" y="3685460"/>
            <a:ext cx="1695559" cy="23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age result">
            <a:extLst>
              <a:ext uri="{FF2B5EF4-FFF2-40B4-BE49-F238E27FC236}">
                <a16:creationId xmlns:a16="http://schemas.microsoft.com/office/drawing/2014/main" id="{0AE422F2-0FD8-4816-B70F-DCF5A677C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215564" y="3685459"/>
            <a:ext cx="1695560" cy="234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92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Not directly improve performance</a:t>
            </a:r>
          </a:p>
          <a:p>
            <a:pPr lvl="1"/>
            <a:r>
              <a:rPr lang="en-US" dirty="0"/>
              <a:t>Similar to Dropout, Regularization,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Main purpose is to prevent overfitting</a:t>
            </a:r>
          </a:p>
          <a:p>
            <a:pPr lvl="1"/>
            <a:r>
              <a:rPr lang="en-US" dirty="0"/>
              <a:t>Augmentation: by increasing the data variation</a:t>
            </a:r>
          </a:p>
          <a:p>
            <a:pPr lvl="1"/>
            <a:r>
              <a:rPr lang="en-US" dirty="0"/>
              <a:t>Dropout: distribute neuron activation</a:t>
            </a:r>
          </a:p>
          <a:p>
            <a:pPr lvl="1"/>
            <a:r>
              <a:rPr lang="en-US" dirty="0"/>
              <a:t>Regularization: manipulate the weights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Augmentation: Takeaway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9" name="Picture 4" descr="Image result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005" y="3685460"/>
            <a:ext cx="1695559" cy="23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age result">
            <a:extLst>
              <a:ext uri="{FF2B5EF4-FFF2-40B4-BE49-F238E27FC236}">
                <a16:creationId xmlns:a16="http://schemas.microsoft.com/office/drawing/2014/main" id="{0AE422F2-0FD8-4816-B70F-DCF5A677C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10215564" y="3685459"/>
            <a:ext cx="1695560" cy="234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2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Popular libraries such as Keras </a:t>
            </a:r>
            <a:br>
              <a:rPr lang="en-US" dirty="0"/>
            </a:br>
            <a:r>
              <a:rPr lang="en-US" dirty="0"/>
              <a:t>already provide a mechanism </a:t>
            </a:r>
            <a:br>
              <a:rPr lang="en-US" dirty="0"/>
            </a:br>
            <a:r>
              <a:rPr lang="en-US" dirty="0"/>
              <a:t>for the training process </a:t>
            </a:r>
            <a:br>
              <a:rPr lang="en-US" dirty="0"/>
            </a:br>
            <a:r>
              <a:rPr lang="en-US" dirty="0"/>
              <a:t>with Data Augmentation</a:t>
            </a:r>
          </a:p>
          <a:p>
            <a:r>
              <a:rPr lang="en-US" dirty="0"/>
              <a:t>Data is manipulated and </a:t>
            </a:r>
            <a:br>
              <a:rPr lang="en-US" dirty="0"/>
            </a:br>
            <a:r>
              <a:rPr lang="en-US" dirty="0"/>
              <a:t>transformed "on-the-run" </a:t>
            </a:r>
            <a:br>
              <a:rPr lang="en-US" dirty="0"/>
            </a:br>
            <a:r>
              <a:rPr lang="en-US" dirty="0"/>
              <a:t>during the training 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Library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9B042-D339-4FAE-BCD5-66ACCB7E650C}"/>
              </a:ext>
            </a:extLst>
          </p:cNvPr>
          <p:cNvSpPr/>
          <p:nvPr/>
        </p:nvSpPr>
        <p:spPr>
          <a:xfrm>
            <a:off x="7406447" y="934150"/>
            <a:ext cx="4568078" cy="53707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datagen 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ImageDataGenerator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set input mean to 0 over the dataset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featurewise_center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set each sample mean to 0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samplewise_center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# divide inputs by std of the dataset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featurewise_std_normalization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divide each input by its std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samplewise_std_normalization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apply ZCA whitening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zca_whitening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epsilon for ZCA whitening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zca_epsilon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1e-06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randomly rotate images in the range (degrees, 0 to 180)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rotation_range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randomly shift images horizontally (fraction of total width)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width_shift_range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0.1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randomly shift images vertically (fraction of total height)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height_shift_range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0.1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set range for random shear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shear_range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set range for random zoom  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zoom_range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set range for random channel shifts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channel_shift_range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set mode for filling points outside the input boundaries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fill_mode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'nearest'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value used for fill_mode = "constant"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cval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randomly flip images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horizontal_flip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True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randomly flip images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vertical_flip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False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set rescaling factor (applied before any other transformation)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rescale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None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set function that will be applied on each input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preprocessing_function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None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image data format, either "channels_first" or "channels_last"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data_format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None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fraction of images reserved for validation (strictly between 0 and 1)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validation_split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Compute quantities required for feature-wise normalization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(std, mean, and principal components if ZCA whitening is applied).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datagen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x_train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Fit the model on the batches generated by datagen.flow().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model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 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datagen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flow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x_train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y_train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batch_size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batch_size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epochs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epochs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endParaRPr lang="id-ID" sz="7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validation_data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=(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x_test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y_test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  <a:r>
              <a:rPr lang="id-ID" sz="7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workers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id-ID" sz="7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4</a:t>
            </a:r>
            <a:r>
              <a:rPr lang="id-ID" sz="7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id-ID" sz="700" dirty="0"/>
          </a:p>
        </p:txBody>
      </p:sp>
    </p:spTree>
    <p:extLst>
      <p:ext uri="{BB962C8B-B14F-4D97-AF65-F5344CB8AC3E}">
        <p14:creationId xmlns:p14="http://schemas.microsoft.com/office/powerpoint/2010/main" val="269419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77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  <a:p>
            <a:r>
              <a:rPr lang="en-US" dirty="0"/>
              <a:t>Edge Detection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2F600-6713-48CF-9E1A-B6C7A237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57" y="4528820"/>
            <a:ext cx="1895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32622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Fei-Fei Li, Andrej K, Justin J - Stanford CS231n 2016 Course</a:t>
            </a:r>
            <a:endParaRPr lang="en-US" dirty="0"/>
          </a:p>
          <a:p>
            <a:r>
              <a:rPr lang="en-US" dirty="0">
                <a:hlinkClick r:id="rId2"/>
              </a:rPr>
              <a:t>Fei-Fei Li, Justin J, Serena Y - Stanford CS231n 2018 Course</a:t>
            </a:r>
            <a:endParaRPr lang="en-US" dirty="0"/>
          </a:p>
          <a:p>
            <a:r>
              <a:rPr lang="en-US" dirty="0" err="1"/>
              <a:t>Grauman</a:t>
            </a:r>
            <a:r>
              <a:rPr lang="en-US" dirty="0"/>
              <a:t>, K. and </a:t>
            </a:r>
            <a:r>
              <a:rPr lang="en-US" dirty="0" err="1"/>
              <a:t>Leibe</a:t>
            </a:r>
            <a:r>
              <a:rPr lang="en-US" dirty="0"/>
              <a:t>, B. 2011. Visual Object Recognition. Synthesis Lectures </a:t>
            </a:r>
            <a:r>
              <a:rPr lang="en-US" dirty="0" err="1"/>
              <a:t>Artif</a:t>
            </a:r>
            <a:r>
              <a:rPr lang="en-US" dirty="0"/>
              <a:t>. </a:t>
            </a:r>
            <a:r>
              <a:rPr lang="en-US" dirty="0" err="1"/>
              <a:t>Intell</a:t>
            </a:r>
            <a:r>
              <a:rPr lang="en-US" dirty="0"/>
              <a:t>. Mach. Learn. 5, 1 181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7737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28890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4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Digital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916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DA60D7-1883-4599-939B-8571DD5EA1F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/>
          <a:stretch/>
        </p:blipFill>
        <p:spPr>
          <a:xfrm>
            <a:off x="3907962" y="2009775"/>
            <a:ext cx="3304843" cy="40259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Digital Photograph Ever Made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pic>
        <p:nvPicPr>
          <p:cNvPr id="9" name="Picture 8" descr="A person holding a baby&#10;&#10;Description automatically generated">
            <a:extLst>
              <a:ext uri="{FF2B5EF4-FFF2-40B4-BE49-F238E27FC236}">
                <a16:creationId xmlns:a16="http://schemas.microsoft.com/office/drawing/2014/main" id="{5CE8F140-A632-4B0C-89B9-FF5710E87D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83" y="2014288"/>
            <a:ext cx="2405292" cy="4021388"/>
          </a:xfrm>
          <a:prstGeom prst="rect">
            <a:avLst/>
          </a:prstGeom>
        </p:spPr>
      </p:pic>
      <p:pic>
        <p:nvPicPr>
          <p:cNvPr id="12" name="Picture 1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9A86EF5-8606-4E8E-B360-8C7B64B0AE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664" y="1977657"/>
            <a:ext cx="3561203" cy="40295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7A3713-203C-4996-8746-A692B3A71391}"/>
              </a:ext>
            </a:extLst>
          </p:cNvPr>
          <p:cNvSpPr txBox="1"/>
          <p:nvPr/>
        </p:nvSpPr>
        <p:spPr>
          <a:xfrm>
            <a:off x="7793664" y="6044732"/>
            <a:ext cx="292395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d-ID" dirty="0"/>
              <a:t>Russell Kirsch,</a:t>
            </a:r>
            <a:r>
              <a:rPr lang="en-US" dirty="0"/>
              <a:t> 1957</a:t>
            </a:r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B522-8B0A-481C-9368-8CB0FB410CBA}"/>
              </a:ext>
            </a:extLst>
          </p:cNvPr>
          <p:cNvSpPr txBox="1"/>
          <p:nvPr/>
        </p:nvSpPr>
        <p:spPr>
          <a:xfrm>
            <a:off x="4851105" y="6049259"/>
            <a:ext cx="17517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id-ID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176x176 pixels</a:t>
            </a:r>
          </a:p>
        </p:txBody>
      </p:sp>
    </p:spTree>
    <p:extLst>
      <p:ext uri="{BB962C8B-B14F-4D97-AF65-F5344CB8AC3E}">
        <p14:creationId xmlns:p14="http://schemas.microsoft.com/office/powerpoint/2010/main" val="423196858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FABEE-79DF-44F7-ADDF-79F10CD09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706559-1046-497F-95D1-CEDD3F34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</a:t>
            </a:r>
            <a:endParaRPr lang="id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A687F-A52F-4ACE-A664-54E4070BE2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152276-347E-4519-8674-BF26DE7946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A digital image is defined by integrating and sampling continuous (analog) data in a spatial domain [</a:t>
            </a:r>
            <a:r>
              <a:rPr lang="en-US" sz="2000" dirty="0" err="1"/>
              <a:t>Klette</a:t>
            </a:r>
            <a:r>
              <a:rPr lang="en-US" sz="2000" dirty="0"/>
              <a:t>, 2014]</a:t>
            </a:r>
            <a:endParaRPr lang="id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7BF7F3-4B94-4E36-B955-FD60BE6909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574" y="2859881"/>
            <a:ext cx="8142852" cy="34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04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4609</TotalTime>
  <Words>2042</Words>
  <Application>Microsoft Office PowerPoint</Application>
  <PresentationFormat>Widescreen</PresentationFormat>
  <Paragraphs>447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Brush Script Std</vt:lpstr>
      <vt:lpstr>Calibri</vt:lpstr>
      <vt:lpstr>Cambria Math</vt:lpstr>
      <vt:lpstr>Courier New</vt:lpstr>
      <vt:lpstr>Lucida Grande</vt:lpstr>
      <vt:lpstr>Verdana</vt:lpstr>
      <vt:lpstr>Wingdings</vt:lpstr>
      <vt:lpstr>template_informatika_slide</vt:lpstr>
      <vt:lpstr>Computer Vision</vt:lpstr>
      <vt:lpstr>How Our Eyes See</vt:lpstr>
      <vt:lpstr>Our Eye</vt:lpstr>
      <vt:lpstr>Electromagnetic Spectrum</vt:lpstr>
      <vt:lpstr>The Physics of Light</vt:lpstr>
      <vt:lpstr>The Physics of Light</vt:lpstr>
      <vt:lpstr>Digital Image</vt:lpstr>
      <vt:lpstr>First Digital Photograph Ever Made</vt:lpstr>
      <vt:lpstr>Digital Image</vt:lpstr>
      <vt:lpstr>Picture Element</vt:lpstr>
      <vt:lpstr>Scalar (Gray) and Binary Image</vt:lpstr>
      <vt:lpstr>Resolution</vt:lpstr>
      <vt:lpstr>Color Image</vt:lpstr>
      <vt:lpstr>Color Image</vt:lpstr>
      <vt:lpstr>Color Photograph</vt:lpstr>
      <vt:lpstr>Images in Python</vt:lpstr>
      <vt:lpstr>Pixel Display</vt:lpstr>
      <vt:lpstr>Pixel Geometry</vt:lpstr>
      <vt:lpstr>Representing Colored Light</vt:lpstr>
      <vt:lpstr>RGB Format</vt:lpstr>
      <vt:lpstr>HSV Format</vt:lpstr>
      <vt:lpstr>YCbCr/YUV Format</vt:lpstr>
      <vt:lpstr>Which format to use?</vt:lpstr>
      <vt:lpstr>Classical Image Processing  for Computer Vision</vt:lpstr>
      <vt:lpstr>3 Overlapped Fields</vt:lpstr>
      <vt:lpstr>Image Processing</vt:lpstr>
      <vt:lpstr>Image Processing Examples</vt:lpstr>
      <vt:lpstr>Image Histogram</vt:lpstr>
      <vt:lpstr>Image Histogram</vt:lpstr>
      <vt:lpstr>Image Enhancement</vt:lpstr>
      <vt:lpstr>Image Restoration</vt:lpstr>
      <vt:lpstr>Image Compression</vt:lpstr>
      <vt:lpstr>Image Analysis</vt:lpstr>
      <vt:lpstr>Image Segmentation</vt:lpstr>
      <vt:lpstr>Break, Question?</vt:lpstr>
      <vt:lpstr>Why Image Processing</vt:lpstr>
      <vt:lpstr>Human Viewpoint</vt:lpstr>
      <vt:lpstr>Optical Illusion and Ambiguity</vt:lpstr>
      <vt:lpstr>Ambiguity</vt:lpstr>
      <vt:lpstr>Optical Illusion and Ambiguity</vt:lpstr>
      <vt:lpstr>Optical Illusion and Ambiguity</vt:lpstr>
      <vt:lpstr>Optical Illusion  and Ambiguity</vt:lpstr>
      <vt:lpstr>When to use Image Processing</vt:lpstr>
      <vt:lpstr>Process in Computer Vision</vt:lpstr>
      <vt:lpstr>Modern Image Processing  for Computer Vision</vt:lpstr>
      <vt:lpstr>Classical Computer Vision</vt:lpstr>
      <vt:lpstr>Modern Computer Vision</vt:lpstr>
      <vt:lpstr>Modern Computer Vision</vt:lpstr>
      <vt:lpstr>PowerPoint Presentation</vt:lpstr>
      <vt:lpstr>Data Availability</vt:lpstr>
      <vt:lpstr>Data Availability</vt:lpstr>
      <vt:lpstr>Data Availability</vt:lpstr>
      <vt:lpstr>Data Augmentation</vt:lpstr>
      <vt:lpstr>Data Augmentation</vt:lpstr>
      <vt:lpstr>Data Augmentation</vt:lpstr>
      <vt:lpstr>Data Augmentation – Horizontal Flips</vt:lpstr>
      <vt:lpstr>Data Augmentation – Crops and Scales</vt:lpstr>
      <vt:lpstr>Data Augmentation – Color Jitter</vt:lpstr>
      <vt:lpstr>Data Augmentation – Get Creative!</vt:lpstr>
      <vt:lpstr>General Theme</vt:lpstr>
      <vt:lpstr>Data Augmentation: Takeaway</vt:lpstr>
      <vt:lpstr>Data Augmentation: Takeaway</vt:lpstr>
      <vt:lpstr>Data Augmentation Library</vt:lpstr>
      <vt:lpstr>Question?</vt:lpstr>
      <vt:lpstr>Next Agenda</vt:lpstr>
      <vt:lpstr>References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534</cp:revision>
  <dcterms:created xsi:type="dcterms:W3CDTF">2012-11-14T18:53:32Z</dcterms:created>
  <dcterms:modified xsi:type="dcterms:W3CDTF">2020-09-29T17:55:53Z</dcterms:modified>
</cp:coreProperties>
</file>